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9144000" cy="6858000" type="screen4x3"/>
  <p:notesSz cx="9144000" cy="6858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2A86"/>
    <a:srgbClr val="EA831E"/>
    <a:srgbClr val="EC86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28097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52832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642262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781746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94979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12711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1662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39305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91393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452524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21589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07244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0261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342900" lvl="0" indent="-257175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685800" lvl="1" indent="-238125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028700" lvl="2" indent="-23812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lvl="3" indent="-238125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714500" lvl="4" indent="-238125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057400" lvl="5" indent="-23812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400300" lvl="6" indent="-238125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2743200" lvl="7" indent="-238125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086100" lvl="8" indent="-23812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342900" lvl="0" indent="-238125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050"/>
            </a:lvl1pPr>
            <a:lvl2pPr marL="685800" lvl="1" indent="-228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900"/>
            </a:lvl2pPr>
            <a:lvl3pPr marL="1028700" lvl="2" indent="-228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900"/>
            </a:lvl3pPr>
            <a:lvl4pPr marL="1371600" lvl="3" indent="-2286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900"/>
            </a:lvl4pPr>
            <a:lvl5pPr marL="1714500" lvl="4" indent="-228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900"/>
            </a:lvl5pPr>
            <a:lvl6pPr marL="2057400" lvl="5" indent="-228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900"/>
            </a:lvl6pPr>
            <a:lvl7pPr marL="2400300" lvl="6" indent="-2286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900"/>
            </a:lvl7pPr>
            <a:lvl8pPr marL="2743200" lvl="7" indent="-228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900"/>
            </a:lvl8pPr>
            <a:lvl9pPr marL="3086100" lvl="8" indent="-228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9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342900" lvl="0" indent="-238125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050"/>
            </a:lvl1pPr>
            <a:lvl2pPr marL="685800" lvl="1" indent="-228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900"/>
            </a:lvl2pPr>
            <a:lvl3pPr marL="1028700" lvl="2" indent="-228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900"/>
            </a:lvl3pPr>
            <a:lvl4pPr marL="1371600" lvl="3" indent="-2286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900"/>
            </a:lvl4pPr>
            <a:lvl5pPr marL="1714500" lvl="4" indent="-228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900"/>
            </a:lvl5pPr>
            <a:lvl6pPr marL="2057400" lvl="5" indent="-228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900"/>
            </a:lvl6pPr>
            <a:lvl7pPr marL="2400300" lvl="6" indent="-2286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900"/>
            </a:lvl7pPr>
            <a:lvl8pPr marL="2743200" lvl="7" indent="-228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900"/>
            </a:lvl8pPr>
            <a:lvl9pPr marL="3086100" lvl="8" indent="-228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9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342900" lvl="0" indent="-2286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900"/>
            </a:lvl1pPr>
            <a:lvl2pPr marL="685800" lvl="1" indent="-228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900"/>
            </a:lvl2pPr>
            <a:lvl3pPr marL="1028700" lvl="2" indent="-228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900"/>
            </a:lvl3pPr>
            <a:lvl4pPr marL="1371600" lvl="3" indent="-2286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900"/>
            </a:lvl4pPr>
            <a:lvl5pPr marL="1714500" lvl="4" indent="-228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900"/>
            </a:lvl5pPr>
            <a:lvl6pPr marL="2057400" lvl="5" indent="-228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900"/>
            </a:lvl6pPr>
            <a:lvl7pPr marL="2400300" lvl="6" indent="-2286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900"/>
            </a:lvl7pPr>
            <a:lvl8pPr marL="2743200" lvl="7" indent="-228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900"/>
            </a:lvl8pPr>
            <a:lvl9pPr marL="3086100" lvl="8" indent="-228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9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575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575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575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575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575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575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575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575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575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342900" lvl="0" indent="-257175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685800" lvl="1" indent="-238125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028700" lvl="2" indent="-23812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lvl="3" indent="-238125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714500" lvl="4" indent="-238125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057400" lvl="5" indent="-23812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400300" lvl="6" indent="-238125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2743200" lvl="7" indent="-238125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086100" lvl="8" indent="-23812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342900" lvl="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342900" lvl="0" indent="-257175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685800" lvl="1" indent="-238125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028700" lvl="2" indent="-238125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lvl="3" indent="-238125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714500" lvl="4" indent="-238125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057400" lvl="5" indent="-238125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400300" lvl="6" indent="-238125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2743200" lvl="7" indent="-238125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086100" lvl="8" indent="-238125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750">
                <a:solidFill>
                  <a:schemeClr val="dk2"/>
                </a:solidFill>
              </a:defRPr>
            </a:lvl1pPr>
            <a:lvl2pPr lvl="1" algn="r">
              <a:buNone/>
              <a:defRPr sz="750">
                <a:solidFill>
                  <a:schemeClr val="dk2"/>
                </a:solidFill>
              </a:defRPr>
            </a:lvl2pPr>
            <a:lvl3pPr lvl="2" algn="r">
              <a:buNone/>
              <a:defRPr sz="750">
                <a:solidFill>
                  <a:schemeClr val="dk2"/>
                </a:solidFill>
              </a:defRPr>
            </a:lvl3pPr>
            <a:lvl4pPr lvl="3" algn="r">
              <a:buNone/>
              <a:defRPr sz="750">
                <a:solidFill>
                  <a:schemeClr val="dk2"/>
                </a:solidFill>
              </a:defRPr>
            </a:lvl4pPr>
            <a:lvl5pPr lvl="4" algn="r">
              <a:buNone/>
              <a:defRPr sz="750">
                <a:solidFill>
                  <a:schemeClr val="dk2"/>
                </a:solidFill>
              </a:defRPr>
            </a:lvl5pPr>
            <a:lvl6pPr lvl="5" algn="r">
              <a:buNone/>
              <a:defRPr sz="750">
                <a:solidFill>
                  <a:schemeClr val="dk2"/>
                </a:solidFill>
              </a:defRPr>
            </a:lvl6pPr>
            <a:lvl7pPr lvl="6" algn="r">
              <a:buNone/>
              <a:defRPr sz="750">
                <a:solidFill>
                  <a:schemeClr val="dk2"/>
                </a:solidFill>
              </a:defRPr>
            </a:lvl7pPr>
            <a:lvl8pPr lvl="7" algn="r">
              <a:buNone/>
              <a:defRPr sz="750">
                <a:solidFill>
                  <a:schemeClr val="dk2"/>
                </a:solidFill>
              </a:defRPr>
            </a:lvl8pPr>
            <a:lvl9pPr lvl="8" algn="r">
              <a:buNone/>
              <a:defRPr sz="750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100000" l="0" r="99558"/>
                    </a14:imgEffect>
                  </a14:imgLayer>
                </a14:imgProps>
              </a:ext>
            </a:extLst>
          </a:blip>
          <a:srcRect t="13466"/>
          <a:stretch/>
        </p:blipFill>
        <p:spPr>
          <a:xfrm>
            <a:off x="320040" y="0"/>
            <a:ext cx="850392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1E2A4C7-0ADF-4C27-A0BD-73DAD037196E}"/>
              </a:ext>
            </a:extLst>
          </p:cNvPr>
          <p:cNvSpPr txBox="1"/>
          <p:nvPr/>
        </p:nvSpPr>
        <p:spPr>
          <a:xfrm>
            <a:off x="36576" y="91440"/>
            <a:ext cx="4206240" cy="4889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s-AR" sz="1800" b="1" u="sng" cap="all" dirty="0">
                <a:solidFill>
                  <a:schemeClr val="accent4">
                    <a:lumMod val="50000"/>
                  </a:schemeClr>
                </a:solidFill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ORACIÓN DEL SÍNODO</a:t>
            </a:r>
            <a:endParaRPr lang="es-AR" sz="1800" b="1" u="sng" dirty="0">
              <a:solidFill>
                <a:schemeClr val="accent4">
                  <a:lumMod val="50000"/>
                </a:schemeClr>
              </a:solidFill>
              <a:effectLst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 fontAlgn="base">
              <a:lnSpc>
                <a:spcPct val="150000"/>
              </a:lnSpc>
            </a:pPr>
            <a:r>
              <a:rPr lang="es-AR" sz="1800" b="1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Estamos ante ti, Espíritu Santo, reunidos en tu nombre.</a:t>
            </a:r>
          </a:p>
          <a:p>
            <a:pPr algn="ctr" fontAlgn="base">
              <a:lnSpc>
                <a:spcPct val="150000"/>
              </a:lnSpc>
            </a:pPr>
            <a:r>
              <a:rPr lang="es-AR" sz="1800" b="1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Tú que eres nuestro verdadero consejero: ven a nosotros, apóyanos,</a:t>
            </a:r>
          </a:p>
          <a:p>
            <a:pPr algn="ctr" fontAlgn="base">
              <a:lnSpc>
                <a:spcPct val="150000"/>
              </a:lnSpc>
            </a:pPr>
            <a:r>
              <a:rPr lang="es-AR" sz="1800" b="1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entra en nuestros corazones.</a:t>
            </a:r>
          </a:p>
          <a:p>
            <a:pPr algn="ctr" fontAlgn="base">
              <a:lnSpc>
                <a:spcPct val="150000"/>
              </a:lnSpc>
            </a:pPr>
            <a:r>
              <a:rPr lang="es-AR" sz="1800" b="1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Enséñanos el camino, muéstranos cómo alcanzar la meta.</a:t>
            </a:r>
          </a:p>
          <a:p>
            <a:pPr algn="ctr" fontAlgn="base">
              <a:lnSpc>
                <a:spcPct val="150000"/>
              </a:lnSpc>
            </a:pPr>
            <a:r>
              <a:rPr lang="es-AR" sz="1800" b="1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Impide que perdamos el rumbo como personas débiles y pecadoras.</a:t>
            </a:r>
          </a:p>
          <a:p>
            <a:pPr algn="ctr" fontAlgn="base">
              <a:lnSpc>
                <a:spcPct val="150000"/>
              </a:lnSpc>
            </a:pPr>
            <a:r>
              <a:rPr lang="es-AR" sz="1800" b="1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 permitas que la ignorancia nos lleve por falsos caminos.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641F54DA-7D50-4930-8D67-F43C9E0C6C6F}"/>
              </a:ext>
            </a:extLst>
          </p:cNvPr>
          <p:cNvSpPr txBox="1"/>
          <p:nvPr/>
        </p:nvSpPr>
        <p:spPr>
          <a:xfrm>
            <a:off x="4535424" y="186005"/>
            <a:ext cx="4572000" cy="54439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es-AR" sz="1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Concédenos el don del discernimiento, para que no dejemos que nuestras acciones se guíen por perjuicios y falsas consideraciones.</a:t>
            </a:r>
          </a:p>
          <a:p>
            <a:pPr algn="ctr" fontAlgn="base">
              <a:lnSpc>
                <a:spcPct val="150000"/>
              </a:lnSpc>
            </a:pPr>
            <a:r>
              <a:rPr lang="es-AR" sz="1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Condúcenos a la unidad en ti, para que no nos desviemos del camino de la verdad y la justicia, sino que en nuestro peregrinaje terrenal nos esforcemos</a:t>
            </a:r>
          </a:p>
          <a:p>
            <a:pPr algn="ctr" fontAlgn="base">
              <a:lnSpc>
                <a:spcPct val="150000"/>
              </a:lnSpc>
            </a:pPr>
            <a:r>
              <a:rPr lang="es-AR" sz="1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por alcanzar la vida eterna.</a:t>
            </a:r>
          </a:p>
          <a:p>
            <a:pPr algn="ctr" fontAlgn="base">
              <a:lnSpc>
                <a:spcPct val="150000"/>
              </a:lnSpc>
            </a:pPr>
            <a:r>
              <a:rPr lang="es-AR" sz="1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Esto te lo pedimos a ti, que obras en todo tiempo y lugar, en comunión con el Padre y el Hijo por los siglos de los siglos. Amén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xmlns="" id="{152A8289-1CD2-4E4C-8944-E86DB1CE1A2F}"/>
              </a:ext>
            </a:extLst>
          </p:cNvPr>
          <p:cNvCxnSpPr>
            <a:cxnSpLocks/>
          </p:cNvCxnSpPr>
          <p:nvPr/>
        </p:nvCxnSpPr>
        <p:spPr>
          <a:xfrm>
            <a:off x="4389120" y="0"/>
            <a:ext cx="0" cy="5422392"/>
          </a:xfrm>
          <a:prstGeom prst="line">
            <a:avLst/>
          </a:prstGeom>
          <a:ln w="168275">
            <a:solidFill>
              <a:srgbClr val="EA831E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7074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100000" l="0" r="99558"/>
                    </a14:imgEffect>
                  </a14:imgLayer>
                </a14:imgProps>
              </a:ext>
            </a:extLst>
          </a:blip>
          <a:srcRect t="13466"/>
          <a:stretch/>
        </p:blipFill>
        <p:spPr>
          <a:xfrm>
            <a:off x="320040" y="0"/>
            <a:ext cx="850392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75A4AEB-4FEA-4133-8BE3-76A20B95EA5D}"/>
              </a:ext>
            </a:extLst>
          </p:cNvPr>
          <p:cNvSpPr txBox="1"/>
          <p:nvPr/>
        </p:nvSpPr>
        <p:spPr>
          <a:xfrm>
            <a:off x="854964" y="114854"/>
            <a:ext cx="743407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2600" b="1">
                <a:solidFill>
                  <a:schemeClr val="accent4">
                    <a:lumMod val="50000"/>
                  </a:schemeClr>
                </a:solidFill>
                <a:effectLst/>
                <a:latin typeface="Droid Sans"/>
                <a:ea typeface="Droid Sans"/>
                <a:cs typeface="Droid Sans"/>
              </a:defRPr>
            </a:lvl1pPr>
          </a:lstStyle>
          <a:p>
            <a:r>
              <a:rPr lang="es-ES" dirty="0"/>
              <a:t>¿Qué significa ser sinodal?</a:t>
            </a:r>
            <a:endParaRPr lang="es-AR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AFC3DFD9-8A41-4AE2-99B3-F13B73EFB968}"/>
              </a:ext>
            </a:extLst>
          </p:cNvPr>
          <p:cNvSpPr txBox="1"/>
          <p:nvPr/>
        </p:nvSpPr>
        <p:spPr>
          <a:xfrm>
            <a:off x="146304" y="870240"/>
            <a:ext cx="28163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tx1"/>
                </a:solidFill>
                <a:latin typeface="Droid Sans"/>
              </a:rPr>
              <a:t>Actitudes particulares</a:t>
            </a:r>
            <a:endParaRPr lang="es-AR" sz="2000" b="1" dirty="0">
              <a:solidFill>
                <a:schemeClr val="tx1"/>
              </a:solidFill>
              <a:latin typeface="Droid Sans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C1967A5C-0946-4A98-BD4A-DCD59D0222C0}"/>
              </a:ext>
            </a:extLst>
          </p:cNvPr>
          <p:cNvSpPr txBox="1"/>
          <p:nvPr/>
        </p:nvSpPr>
        <p:spPr>
          <a:xfrm>
            <a:off x="3822192" y="844368"/>
            <a:ext cx="50063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2000" b="1" dirty="0">
                <a:solidFill>
                  <a:schemeClr val="tx1"/>
                </a:solidFill>
                <a:latin typeface="Droid Sans"/>
              </a:rPr>
              <a:t>escucha y un diálogo auténticos</a:t>
            </a:r>
          </a:p>
        </p:txBody>
      </p:sp>
      <p:sp>
        <p:nvSpPr>
          <p:cNvPr id="8" name="Flecha: a la derecha 7">
            <a:extLst>
              <a:ext uri="{FF2B5EF4-FFF2-40B4-BE49-F238E27FC236}">
                <a16:creationId xmlns:a16="http://schemas.microsoft.com/office/drawing/2014/main" xmlns="" id="{39416B9D-0E6C-4934-A776-DAFB972629D9}"/>
              </a:ext>
            </a:extLst>
          </p:cNvPr>
          <p:cNvSpPr/>
          <p:nvPr/>
        </p:nvSpPr>
        <p:spPr>
          <a:xfrm>
            <a:off x="2962656" y="956999"/>
            <a:ext cx="612648" cy="21031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A40C4237-1E03-4B01-8529-73462CFD8264}"/>
              </a:ext>
            </a:extLst>
          </p:cNvPr>
          <p:cNvSpPr txBox="1"/>
          <p:nvPr/>
        </p:nvSpPr>
        <p:spPr>
          <a:xfrm>
            <a:off x="452628" y="1620052"/>
            <a:ext cx="4384548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500" dirty="0">
                <a:solidFill>
                  <a:srgbClr val="00B050"/>
                </a:solidFill>
                <a:latin typeface="Berlin Sans FB" panose="020E0602020502020306" pitchFamily="34" charset="0"/>
              </a:rPr>
              <a:t>Dedicar tiempo para compartir</a:t>
            </a:r>
            <a:endParaRPr lang="es-AR" sz="2500" b="1" dirty="0">
              <a:solidFill>
                <a:srgbClr val="00B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8C998F6A-2175-4583-9DE6-DB34050052C7}"/>
              </a:ext>
            </a:extLst>
          </p:cNvPr>
          <p:cNvSpPr txBox="1"/>
          <p:nvPr/>
        </p:nvSpPr>
        <p:spPr>
          <a:xfrm>
            <a:off x="452628" y="2138361"/>
            <a:ext cx="7667244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2500" dirty="0">
                <a:solidFill>
                  <a:srgbClr val="00B050"/>
                </a:solidFill>
                <a:latin typeface="Berlin Sans FB" panose="020E0602020502020306" pitchFamily="34" charset="0"/>
              </a:rPr>
              <a:t>Humildad en la escucha - Valentía en el habla</a:t>
            </a:r>
            <a:endParaRPr lang="es-AR" sz="2500" b="1" dirty="0">
              <a:solidFill>
                <a:srgbClr val="00B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1DCEDAC7-BD15-4C2F-B84F-D21D88D8E26B}"/>
              </a:ext>
            </a:extLst>
          </p:cNvPr>
          <p:cNvSpPr txBox="1"/>
          <p:nvPr/>
        </p:nvSpPr>
        <p:spPr>
          <a:xfrm>
            <a:off x="458724" y="2714284"/>
            <a:ext cx="8218932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2500" dirty="0">
                <a:solidFill>
                  <a:srgbClr val="00B050"/>
                </a:solidFill>
                <a:latin typeface="Berlin Sans FB" panose="020E0602020502020306" pitchFamily="34" charset="0"/>
              </a:rPr>
              <a:t>El diálogo nos lleva a la novedad, la conversión y al cambio</a:t>
            </a:r>
            <a:endParaRPr lang="es-AR" sz="2500" b="1" dirty="0">
              <a:solidFill>
                <a:srgbClr val="00B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xmlns="" id="{7B5FFCC9-B5EB-4A98-B313-BE634D73F3CD}"/>
              </a:ext>
            </a:extLst>
          </p:cNvPr>
          <p:cNvSpPr txBox="1"/>
          <p:nvPr/>
        </p:nvSpPr>
        <p:spPr>
          <a:xfrm>
            <a:off x="452628" y="3272433"/>
            <a:ext cx="464058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>
              <a:defRPr sz="2500">
                <a:solidFill>
                  <a:srgbClr val="00B050"/>
                </a:solidFill>
                <a:latin typeface="Berlin Sans FB" panose="020E0602020502020306" pitchFamily="34" charset="0"/>
              </a:defRPr>
            </a:lvl1pPr>
          </a:lstStyle>
          <a:p>
            <a:r>
              <a:rPr lang="es-ES" dirty="0"/>
              <a:t>Ejercicio eclesial de discernimiento</a:t>
            </a:r>
            <a:endParaRPr lang="es-AR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xmlns="" id="{BB0A6D08-2382-4D60-9CB1-09755F538879}"/>
              </a:ext>
            </a:extLst>
          </p:cNvPr>
          <p:cNvSpPr txBox="1"/>
          <p:nvPr/>
        </p:nvSpPr>
        <p:spPr>
          <a:xfrm>
            <a:off x="452628" y="3788296"/>
            <a:ext cx="8691372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>
              <a:defRPr sz="2500">
                <a:solidFill>
                  <a:srgbClr val="00B050"/>
                </a:solidFill>
                <a:latin typeface="Berlin Sans FB" panose="020E0602020502020306" pitchFamily="34" charset="0"/>
              </a:defRPr>
            </a:lvl1pPr>
          </a:lstStyle>
          <a:p>
            <a:r>
              <a:rPr lang="es-ES" dirty="0"/>
              <a:t>Superar la plaga del clericalismo </a:t>
            </a:r>
            <a:r>
              <a:rPr lang="es-ES" sz="1400" dirty="0"/>
              <a:t>(</a:t>
            </a:r>
            <a:r>
              <a:rPr lang="es-ES" sz="1400" dirty="0">
                <a:effectLst/>
                <a:ea typeface="Droid Sans"/>
                <a:cs typeface="Droid Sans"/>
              </a:rPr>
              <a:t>cada miembro tiene un rol único que desempeñar)</a:t>
            </a:r>
            <a:endParaRPr lang="es-AR" sz="1400" dirty="0"/>
          </a:p>
        </p:txBody>
      </p:sp>
    </p:spTree>
    <p:extLst>
      <p:ext uri="{BB962C8B-B14F-4D97-AF65-F5344CB8AC3E}">
        <p14:creationId xmlns:p14="http://schemas.microsoft.com/office/powerpoint/2010/main" val="684714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 animBg="1"/>
      <p:bldP spid="9" grpId="0"/>
      <p:bldP spid="13" grpId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100000" l="0" r="99558"/>
                    </a14:imgEffect>
                  </a14:imgLayer>
                </a14:imgProps>
              </a:ext>
            </a:extLst>
          </a:blip>
          <a:srcRect t="13466"/>
          <a:stretch/>
        </p:blipFill>
        <p:spPr>
          <a:xfrm>
            <a:off x="320040" y="0"/>
            <a:ext cx="850392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50843E3A-BEE3-4E7F-ABDF-3C2759A70F5A}"/>
              </a:ext>
            </a:extLst>
          </p:cNvPr>
          <p:cNvSpPr txBox="1"/>
          <p:nvPr/>
        </p:nvSpPr>
        <p:spPr>
          <a:xfrm>
            <a:off x="681228" y="2025950"/>
            <a:ext cx="743407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2600" b="1">
                <a:solidFill>
                  <a:schemeClr val="accent4">
                    <a:lumMod val="50000"/>
                  </a:schemeClr>
                </a:solidFill>
                <a:effectLst/>
                <a:latin typeface="Droid Sans"/>
                <a:ea typeface="Droid Sans"/>
                <a:cs typeface="Droid Sans"/>
              </a:defRPr>
            </a:lvl1pPr>
          </a:lstStyle>
          <a:p>
            <a:r>
              <a:rPr lang="es-ES" dirty="0"/>
              <a:t>Momento de intercambio…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66808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100000" l="0" r="99558"/>
                    </a14:imgEffect>
                  </a14:imgLayer>
                </a14:imgProps>
              </a:ext>
            </a:extLst>
          </a:blip>
          <a:srcRect t="13466"/>
          <a:stretch/>
        </p:blipFill>
        <p:spPr>
          <a:xfrm>
            <a:off x="320040" y="0"/>
            <a:ext cx="850392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75A4AEB-4FEA-4133-8BE3-76A20B95EA5D}"/>
              </a:ext>
            </a:extLst>
          </p:cNvPr>
          <p:cNvSpPr txBox="1"/>
          <p:nvPr/>
        </p:nvSpPr>
        <p:spPr>
          <a:xfrm>
            <a:off x="854964" y="114854"/>
            <a:ext cx="743407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2600" b="1">
                <a:solidFill>
                  <a:schemeClr val="accent4">
                    <a:lumMod val="50000"/>
                  </a:schemeClr>
                </a:solidFill>
                <a:effectLst/>
                <a:latin typeface="Droid Sans"/>
                <a:ea typeface="Droid Sans"/>
                <a:cs typeface="Droid Sans"/>
              </a:defRPr>
            </a:lvl1pPr>
          </a:lstStyle>
          <a:p>
            <a:r>
              <a:rPr lang="es-ES" dirty="0"/>
              <a:t>La pregunta fundamental </a:t>
            </a:r>
            <a:r>
              <a:rPr lang="es-ES" sz="1500" dirty="0"/>
              <a:t>(página 1)</a:t>
            </a:r>
            <a:endParaRPr lang="es-AR" sz="15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AFC3DFD9-8A41-4AE2-99B3-F13B73EFB968}"/>
              </a:ext>
            </a:extLst>
          </p:cNvPr>
          <p:cNvSpPr txBox="1"/>
          <p:nvPr/>
        </p:nvSpPr>
        <p:spPr>
          <a:xfrm>
            <a:off x="1504188" y="3538522"/>
            <a:ext cx="64510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tx1"/>
                </a:solidFill>
                <a:latin typeface="Droid Sans"/>
              </a:rPr>
              <a:t>Escucha mutua y discernimiento en el Espíritu Santo</a:t>
            </a:r>
            <a:endParaRPr lang="es-AR" sz="2000" b="1" dirty="0">
              <a:solidFill>
                <a:schemeClr val="tx1"/>
              </a:solidFill>
              <a:latin typeface="Droid Sans"/>
            </a:endParaRPr>
          </a:p>
        </p:txBody>
      </p:sp>
      <p:sp>
        <p:nvSpPr>
          <p:cNvPr id="7" name="Flecha: a la derecha 6">
            <a:extLst>
              <a:ext uri="{FF2B5EF4-FFF2-40B4-BE49-F238E27FC236}">
                <a16:creationId xmlns:a16="http://schemas.microsoft.com/office/drawing/2014/main" xmlns="" id="{B0647CA8-F690-42E3-8E1C-0FCF092EC172}"/>
              </a:ext>
            </a:extLst>
          </p:cNvPr>
          <p:cNvSpPr/>
          <p:nvPr/>
        </p:nvSpPr>
        <p:spPr>
          <a:xfrm rot="5400000">
            <a:off x="4265676" y="808465"/>
            <a:ext cx="612648" cy="21031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3368CDCD-4392-4BCB-B516-72430B7B85AB}"/>
              </a:ext>
            </a:extLst>
          </p:cNvPr>
          <p:cNvSpPr txBox="1"/>
          <p:nvPr/>
        </p:nvSpPr>
        <p:spPr>
          <a:xfrm>
            <a:off x="861060" y="1172510"/>
            <a:ext cx="743407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2600" b="1">
                <a:solidFill>
                  <a:schemeClr val="accent4">
                    <a:lumMod val="50000"/>
                  </a:schemeClr>
                </a:solidFill>
                <a:effectLst/>
                <a:latin typeface="Droid Sans"/>
                <a:ea typeface="Droid Sans"/>
                <a:cs typeface="Droid Sans"/>
              </a:defRPr>
            </a:lvl1pPr>
          </a:lstStyle>
          <a:p>
            <a:r>
              <a:rPr lang="es-ES" dirty="0"/>
              <a:t>Preguntas para la reflexión </a:t>
            </a:r>
            <a:r>
              <a:rPr lang="es-ES" sz="1500" dirty="0"/>
              <a:t>(página 3)</a:t>
            </a:r>
            <a:endParaRPr lang="es-AR" sz="1500" dirty="0"/>
          </a:p>
        </p:txBody>
      </p:sp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xmlns="" id="{CC0E7F93-4514-42C2-9592-6AF6EDFC6645}"/>
              </a:ext>
            </a:extLst>
          </p:cNvPr>
          <p:cNvSpPr/>
          <p:nvPr/>
        </p:nvSpPr>
        <p:spPr>
          <a:xfrm rot="5400000">
            <a:off x="4271772" y="1866121"/>
            <a:ext cx="612648" cy="21031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B1C55FAC-3096-405C-9719-8CBAAB2D433A}"/>
              </a:ext>
            </a:extLst>
          </p:cNvPr>
          <p:cNvSpPr txBox="1"/>
          <p:nvPr/>
        </p:nvSpPr>
        <p:spPr>
          <a:xfrm>
            <a:off x="854964" y="2430847"/>
            <a:ext cx="743407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2600" b="1">
                <a:solidFill>
                  <a:schemeClr val="accent4">
                    <a:lumMod val="50000"/>
                  </a:schemeClr>
                </a:solidFill>
                <a:effectLst/>
                <a:latin typeface="Droid Sans"/>
                <a:ea typeface="Droid Sans"/>
                <a:cs typeface="Droid Sans"/>
              </a:defRPr>
            </a:lvl1pPr>
          </a:lstStyle>
          <a:p>
            <a:r>
              <a:rPr lang="es-ES" dirty="0"/>
              <a:t>10 núcleos temáticos </a:t>
            </a:r>
            <a:r>
              <a:rPr lang="es-ES" sz="1500" dirty="0"/>
              <a:t>(página 4)</a:t>
            </a:r>
            <a:endParaRPr lang="es-AR" sz="1500" dirty="0"/>
          </a:p>
        </p:txBody>
      </p:sp>
      <p:sp>
        <p:nvSpPr>
          <p:cNvPr id="12" name="Flecha: a la derecha 11">
            <a:extLst>
              <a:ext uri="{FF2B5EF4-FFF2-40B4-BE49-F238E27FC236}">
                <a16:creationId xmlns:a16="http://schemas.microsoft.com/office/drawing/2014/main" xmlns="" id="{1531EAB1-1EEE-4B1B-9DD0-96D6CABFDEC0}"/>
              </a:ext>
            </a:extLst>
          </p:cNvPr>
          <p:cNvSpPr/>
          <p:nvPr/>
        </p:nvSpPr>
        <p:spPr>
          <a:xfrm rot="5400000">
            <a:off x="4265676" y="3124458"/>
            <a:ext cx="612648" cy="21031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ED6CAA07-EAAB-4F65-A70E-F6D8B205C09A}"/>
              </a:ext>
            </a:extLst>
          </p:cNvPr>
          <p:cNvSpPr txBox="1"/>
          <p:nvPr/>
        </p:nvSpPr>
        <p:spPr>
          <a:xfrm>
            <a:off x="2263140" y="4290480"/>
            <a:ext cx="64510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tx1"/>
                </a:solidFill>
                <a:latin typeface="Droid Sans"/>
              </a:rPr>
              <a:t>Nos dejamos iluminar por la Palabra</a:t>
            </a:r>
            <a:endParaRPr lang="es-AR" sz="2000" b="1" dirty="0">
              <a:solidFill>
                <a:schemeClr val="tx1"/>
              </a:solidFill>
              <a:latin typeface="Droid Sans"/>
            </a:endParaRPr>
          </a:p>
        </p:txBody>
      </p:sp>
    </p:spTree>
    <p:extLst>
      <p:ext uri="{BB962C8B-B14F-4D97-AF65-F5344CB8AC3E}">
        <p14:creationId xmlns:p14="http://schemas.microsoft.com/office/powerpoint/2010/main" val="778236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  <p:bldP spid="9" grpId="0"/>
      <p:bldP spid="10" grpId="0" animBg="1"/>
      <p:bldP spid="11" grpId="0"/>
      <p:bldP spid="12" grpId="0" animBg="1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100000" l="0" r="99558"/>
                    </a14:imgEffect>
                  </a14:imgLayer>
                </a14:imgProps>
              </a:ext>
            </a:extLst>
          </a:blip>
          <a:srcRect t="13466"/>
          <a:stretch/>
        </p:blipFill>
        <p:spPr>
          <a:xfrm>
            <a:off x="320040" y="0"/>
            <a:ext cx="850392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8F3E88F5-9976-460A-AA0F-7971AB895512}"/>
              </a:ext>
            </a:extLst>
          </p:cNvPr>
          <p:cNvSpPr txBox="1"/>
          <p:nvPr/>
        </p:nvSpPr>
        <p:spPr>
          <a:xfrm>
            <a:off x="320040" y="512668"/>
            <a:ext cx="8723376" cy="42988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901065" indent="457200">
              <a:lnSpc>
                <a:spcPct val="150000"/>
              </a:lnSpc>
              <a:spcAft>
                <a:spcPts val="0"/>
              </a:spcAft>
            </a:pPr>
            <a:r>
              <a:rPr lang="es-ES" sz="1800" dirty="0">
                <a:effectLst/>
                <a:latin typeface="Berlin Sans FB" panose="020E0602020502020306" pitchFamily="34" charset="0"/>
                <a:ea typeface="Droid Sans"/>
                <a:cs typeface="Droid Sans"/>
              </a:rPr>
              <a:t>Se sugieren los siguientes textos para dejarnos iluminar por la Palabra: </a:t>
            </a:r>
            <a:endParaRPr lang="es-AR" sz="1800" dirty="0">
              <a:effectLst/>
              <a:latin typeface="Berlin Sans FB" panose="020E0602020502020306" pitchFamily="34" charset="0"/>
              <a:ea typeface="Arial" panose="020B0604020202020204" pitchFamily="34" charset="0"/>
            </a:endParaRPr>
          </a:p>
          <a:p>
            <a:pPr marL="457200" marR="901065" indent="457200" algn="just">
              <a:lnSpc>
                <a:spcPct val="150000"/>
              </a:lnSpc>
              <a:spcAft>
                <a:spcPts val="0"/>
              </a:spcAft>
            </a:pPr>
            <a:r>
              <a:rPr lang="es-ES" dirty="0">
                <a:effectLst/>
                <a:latin typeface="Berlin Sans FB" panose="020E0602020502020306" pitchFamily="34" charset="0"/>
                <a:ea typeface="Droid Sans"/>
                <a:cs typeface="Droid Sans"/>
              </a:rPr>
              <a:t> </a:t>
            </a:r>
            <a:endParaRPr lang="es-AR" dirty="0">
              <a:effectLst/>
              <a:latin typeface="Berlin Sans FB" panose="020E0602020502020306" pitchFamily="34" charset="0"/>
              <a:ea typeface="Arial" panose="020B0604020202020204" pitchFamily="34" charset="0"/>
            </a:endParaRPr>
          </a:p>
          <a:p>
            <a:pPr marR="901065" lvl="0" algn="just">
              <a:lnSpc>
                <a:spcPct val="150000"/>
              </a:lnSpc>
              <a:buSzPts val="1900"/>
            </a:pPr>
            <a:r>
              <a: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rlin Sans FB" panose="020E0602020502020306" pitchFamily="34" charset="0"/>
                <a:ea typeface="Droid Sans"/>
                <a:cs typeface="Droid Sans"/>
                <a:sym typeface="Arial"/>
              </a:rPr>
              <a:t>Propuesta 1:</a:t>
            </a:r>
            <a:r>
              <a:rPr lang="es-ES" dirty="0">
                <a:effectLst/>
                <a:latin typeface="Berlin Sans FB" panose="020E0602020502020306" pitchFamily="34" charset="0"/>
                <a:ea typeface="Droid Sans"/>
                <a:cs typeface="Droid Sans"/>
              </a:rPr>
              <a:t> </a:t>
            </a:r>
            <a:r>
              <a:rPr lang="es-ES" dirty="0" err="1">
                <a:effectLst/>
                <a:latin typeface="Berlin Sans FB" panose="020E0602020502020306" pitchFamily="34" charset="0"/>
                <a:ea typeface="Droid Sans"/>
                <a:cs typeface="Droid Sans"/>
              </a:rPr>
              <a:t>Hch</a:t>
            </a:r>
            <a:r>
              <a:rPr lang="es-ES" dirty="0">
                <a:effectLst/>
                <a:latin typeface="Berlin Sans FB" panose="020E0602020502020306" pitchFamily="34" charset="0"/>
                <a:ea typeface="Droid Sans"/>
                <a:cs typeface="Droid Sans"/>
              </a:rPr>
              <a:t> 8, 26-40</a:t>
            </a:r>
            <a:endParaRPr lang="es-AR" dirty="0">
              <a:effectLst/>
              <a:latin typeface="Berlin Sans FB" panose="020E0602020502020306" pitchFamily="34" charset="0"/>
              <a:ea typeface="Arial" panose="020B0604020202020204" pitchFamily="34" charset="0"/>
            </a:endParaRPr>
          </a:p>
          <a:p>
            <a:pPr marL="342900" marR="901065" lvl="0" indent="-342900" algn="just">
              <a:lnSpc>
                <a:spcPct val="150000"/>
              </a:lnSpc>
              <a:spcAft>
                <a:spcPts val="0"/>
              </a:spcAft>
              <a:buSzPts val="1900"/>
              <a:buFont typeface="+mj-lt"/>
              <a:buAutoNum type="alphaLcPeriod"/>
            </a:pPr>
            <a:r>
              <a:rPr lang="es-ES" dirty="0">
                <a:effectLst/>
                <a:latin typeface="Berlin Sans FB" panose="020E0602020502020306" pitchFamily="34" charset="0"/>
                <a:ea typeface="Droid Sans"/>
                <a:cs typeface="Droid Sans"/>
              </a:rPr>
              <a:t>¿Cuál es la actitud de Felipe al encontrarse con el etíope? ¿Cómo lo escucha?</a:t>
            </a:r>
            <a:endParaRPr lang="es-AR" dirty="0">
              <a:effectLst/>
              <a:latin typeface="Berlin Sans FB" panose="020E0602020502020306" pitchFamily="34" charset="0"/>
              <a:ea typeface="Arial" panose="020B0604020202020204" pitchFamily="34" charset="0"/>
            </a:endParaRPr>
          </a:p>
          <a:p>
            <a:pPr marL="342900" marR="901065" lvl="0" indent="-342900" algn="just">
              <a:lnSpc>
                <a:spcPct val="150000"/>
              </a:lnSpc>
              <a:spcAft>
                <a:spcPts val="0"/>
              </a:spcAft>
              <a:buSzPts val="1900"/>
              <a:buFont typeface="+mj-lt"/>
              <a:buAutoNum type="alphaLcPeriod"/>
            </a:pPr>
            <a:r>
              <a:rPr lang="es-ES" dirty="0">
                <a:effectLst/>
                <a:latin typeface="Berlin Sans FB" panose="020E0602020502020306" pitchFamily="34" charset="0"/>
                <a:ea typeface="Droid Sans"/>
                <a:cs typeface="Droid Sans"/>
              </a:rPr>
              <a:t>¿Qué le pide el etíope a Felipe? ¿Por qué crees que lo hace?</a:t>
            </a:r>
            <a:endParaRPr lang="es-AR" dirty="0">
              <a:effectLst/>
              <a:latin typeface="Berlin Sans FB" panose="020E0602020502020306" pitchFamily="34" charset="0"/>
              <a:ea typeface="Arial" panose="020B0604020202020204" pitchFamily="34" charset="0"/>
            </a:endParaRPr>
          </a:p>
          <a:p>
            <a:pPr marR="901065" lvl="0" algn="just">
              <a:lnSpc>
                <a:spcPct val="150000"/>
              </a:lnSpc>
              <a:buSzPts val="1900"/>
            </a:pPr>
            <a:r>
              <a:rPr lang="es-ES" sz="2000">
                <a:latin typeface="Berlin Sans FB" panose="020E0602020502020306" pitchFamily="34" charset="0"/>
                <a:ea typeface="Droid Sans"/>
                <a:cs typeface="Droid Sans"/>
              </a:rPr>
              <a:t>Propuesta </a:t>
            </a:r>
            <a:r>
              <a:rPr lang="es-ES" sz="2000" dirty="0">
                <a:latin typeface="Berlin Sans FB" panose="020E0602020502020306" pitchFamily="34" charset="0"/>
                <a:ea typeface="Droid Sans"/>
                <a:cs typeface="Droid Sans"/>
              </a:rPr>
              <a:t>2: </a:t>
            </a:r>
            <a:r>
              <a:rPr lang="es-ES" dirty="0">
                <a:effectLst/>
                <a:latin typeface="Berlin Sans FB" panose="020E0602020502020306" pitchFamily="34" charset="0"/>
                <a:ea typeface="Droid Sans"/>
                <a:cs typeface="Droid Sans"/>
              </a:rPr>
              <a:t>En el Evangelio podemos encontrar distintas actitudes de </a:t>
            </a:r>
            <a:r>
              <a:rPr lang="es-ES" i="1" dirty="0">
                <a:effectLst/>
                <a:latin typeface="Berlin Sans FB" panose="020E0602020502020306" pitchFamily="34" charset="0"/>
                <a:ea typeface="Droid Sans"/>
                <a:cs typeface="Droid Sans"/>
              </a:rPr>
              <a:t>escucha:</a:t>
            </a:r>
            <a:endParaRPr lang="es-AR" dirty="0">
              <a:effectLst/>
              <a:latin typeface="Berlin Sans FB" panose="020E0602020502020306" pitchFamily="34" charset="0"/>
              <a:ea typeface="Arial" panose="020B0604020202020204" pitchFamily="34" charset="0"/>
            </a:endParaRPr>
          </a:p>
          <a:p>
            <a:pPr marR="901065" lvl="0" algn="just">
              <a:lnSpc>
                <a:spcPct val="150000"/>
              </a:lnSpc>
              <a:spcAft>
                <a:spcPts val="0"/>
              </a:spcAft>
              <a:buSzPts val="1900"/>
            </a:pPr>
            <a:r>
              <a:rPr lang="es-ES" dirty="0">
                <a:effectLst/>
                <a:latin typeface="Berlin Sans FB" panose="020E0602020502020306" pitchFamily="34" charset="0"/>
                <a:ea typeface="Droid Sans"/>
                <a:cs typeface="Droid Sans"/>
              </a:rPr>
              <a:t>Herodes ante Jesús </a:t>
            </a:r>
            <a:r>
              <a:rPr lang="es-ES" err="1">
                <a:effectLst/>
                <a:latin typeface="Berlin Sans FB" panose="020E0602020502020306" pitchFamily="34" charset="0"/>
                <a:ea typeface="Droid Sans"/>
                <a:cs typeface="Droid Sans"/>
              </a:rPr>
              <a:t>Lc</a:t>
            </a:r>
            <a:r>
              <a:rPr lang="es-ES">
                <a:effectLst/>
                <a:latin typeface="Berlin Sans FB" panose="020E0602020502020306" pitchFamily="34" charset="0"/>
                <a:ea typeface="Droid Sans"/>
                <a:cs typeface="Droid Sans"/>
              </a:rPr>
              <a:t> </a:t>
            </a:r>
            <a:r>
              <a:rPr lang="es-US">
                <a:effectLst/>
                <a:latin typeface="Berlin Sans FB" panose="020E0602020502020306" pitchFamily="34" charset="0"/>
                <a:ea typeface="Droid Sans"/>
                <a:cs typeface="Droid Sans"/>
              </a:rPr>
              <a:t>23</a:t>
            </a:r>
            <a:r>
              <a:rPr lang="es-ES">
                <a:effectLst/>
                <a:latin typeface="Berlin Sans FB" panose="020E0602020502020306" pitchFamily="34" charset="0"/>
                <a:ea typeface="Droid Sans"/>
                <a:cs typeface="Droid Sans"/>
              </a:rPr>
              <a:t>, </a:t>
            </a:r>
            <a:r>
              <a:rPr lang="es-ES" dirty="0">
                <a:effectLst/>
                <a:latin typeface="Berlin Sans FB" panose="020E0602020502020306" pitchFamily="34" charset="0"/>
                <a:ea typeface="Droid Sans"/>
                <a:cs typeface="Droid Sans"/>
              </a:rPr>
              <a:t>8-12</a:t>
            </a:r>
            <a:endParaRPr lang="es-AR" dirty="0">
              <a:effectLst/>
              <a:latin typeface="Berlin Sans FB" panose="020E0602020502020306" pitchFamily="34" charset="0"/>
              <a:ea typeface="Droid Sans"/>
              <a:cs typeface="Droid Sans"/>
            </a:endParaRPr>
          </a:p>
          <a:p>
            <a:pPr marR="901065" lvl="0" algn="just">
              <a:lnSpc>
                <a:spcPct val="150000"/>
              </a:lnSpc>
              <a:spcAft>
                <a:spcPts val="0"/>
              </a:spcAft>
              <a:buSzPts val="1900"/>
            </a:pPr>
            <a:r>
              <a:rPr lang="es-ES" dirty="0">
                <a:effectLst/>
                <a:latin typeface="Berlin Sans FB" panose="020E0602020502020306" pitchFamily="34" charset="0"/>
                <a:ea typeface="Droid Sans"/>
                <a:cs typeface="Droid Sans"/>
              </a:rPr>
              <a:t>El joven rico </a:t>
            </a:r>
            <a:r>
              <a:rPr lang="es-ES" dirty="0" err="1">
                <a:effectLst/>
                <a:latin typeface="Berlin Sans FB" panose="020E0602020502020306" pitchFamily="34" charset="0"/>
                <a:ea typeface="Droid Sans"/>
                <a:cs typeface="Droid Sans"/>
              </a:rPr>
              <a:t>Lc</a:t>
            </a:r>
            <a:r>
              <a:rPr lang="es-ES" dirty="0">
                <a:effectLst/>
                <a:latin typeface="Berlin Sans FB" panose="020E0602020502020306" pitchFamily="34" charset="0"/>
                <a:ea typeface="Droid Sans"/>
                <a:cs typeface="Droid Sans"/>
              </a:rPr>
              <a:t> 18, 18-23</a:t>
            </a:r>
            <a:endParaRPr lang="es-AR" dirty="0">
              <a:effectLst/>
              <a:latin typeface="Berlin Sans FB" panose="020E0602020502020306" pitchFamily="34" charset="0"/>
              <a:ea typeface="Droid Sans"/>
              <a:cs typeface="Droid Sans"/>
            </a:endParaRPr>
          </a:p>
          <a:p>
            <a:pPr marR="901065" lvl="0" algn="just">
              <a:lnSpc>
                <a:spcPct val="150000"/>
              </a:lnSpc>
              <a:spcAft>
                <a:spcPts val="0"/>
              </a:spcAft>
              <a:buSzPts val="1900"/>
            </a:pPr>
            <a:r>
              <a:rPr lang="es-ES" dirty="0">
                <a:effectLst/>
                <a:latin typeface="Berlin Sans FB" panose="020E0602020502020306" pitchFamily="34" charset="0"/>
                <a:ea typeface="Droid Sans"/>
                <a:cs typeface="Droid Sans"/>
              </a:rPr>
              <a:t>Marta, hermana de María </a:t>
            </a:r>
            <a:r>
              <a:rPr lang="es-ES" dirty="0" err="1">
                <a:effectLst/>
                <a:latin typeface="Berlin Sans FB" panose="020E0602020502020306" pitchFamily="34" charset="0"/>
                <a:ea typeface="Droid Sans"/>
                <a:cs typeface="Droid Sans"/>
              </a:rPr>
              <a:t>Lc</a:t>
            </a:r>
            <a:r>
              <a:rPr lang="es-ES" dirty="0">
                <a:effectLst/>
                <a:latin typeface="Berlin Sans FB" panose="020E0602020502020306" pitchFamily="34" charset="0"/>
                <a:ea typeface="Droid Sans"/>
                <a:cs typeface="Droid Sans"/>
              </a:rPr>
              <a:t> 10, 38-42</a:t>
            </a:r>
            <a:endParaRPr lang="es-AR" dirty="0">
              <a:effectLst/>
              <a:latin typeface="Berlin Sans FB" panose="020E0602020502020306" pitchFamily="34" charset="0"/>
              <a:ea typeface="Droid Sans"/>
              <a:cs typeface="Droid Sans"/>
            </a:endParaRPr>
          </a:p>
          <a:p>
            <a:pPr marR="901065" lvl="0" algn="just">
              <a:lnSpc>
                <a:spcPct val="150000"/>
              </a:lnSpc>
              <a:spcAft>
                <a:spcPts val="0"/>
              </a:spcAft>
              <a:buSzPts val="1900"/>
            </a:pPr>
            <a:r>
              <a:rPr lang="es-ES" dirty="0">
                <a:effectLst/>
                <a:latin typeface="Berlin Sans FB" panose="020E0602020502020306" pitchFamily="34" charset="0"/>
                <a:ea typeface="Droid Sans"/>
                <a:cs typeface="Droid Sans"/>
              </a:rPr>
              <a:t>El Sumo Sacerdote en el Sanedrín Mc 14, 60-64</a:t>
            </a:r>
            <a:endParaRPr lang="es-AR" dirty="0">
              <a:effectLst/>
              <a:latin typeface="Berlin Sans FB" panose="020E0602020502020306" pitchFamily="34" charset="0"/>
              <a:ea typeface="Droid Sans"/>
              <a:cs typeface="Droid Sans"/>
            </a:endParaRPr>
          </a:p>
          <a:p>
            <a:pPr marL="342900" marR="901065" lvl="0" indent="-342900" algn="just">
              <a:lnSpc>
                <a:spcPct val="150000"/>
              </a:lnSpc>
              <a:spcAft>
                <a:spcPts val="0"/>
              </a:spcAft>
              <a:buSzPts val="1900"/>
              <a:buFont typeface="+mj-lt"/>
              <a:buAutoNum type="alphaLcPeriod"/>
            </a:pPr>
            <a:r>
              <a:rPr lang="es-ES" dirty="0">
                <a:effectLst/>
                <a:latin typeface="Berlin Sans FB" panose="020E0602020502020306" pitchFamily="34" charset="0"/>
                <a:ea typeface="Droid Sans"/>
                <a:cs typeface="Droid Sans"/>
              </a:rPr>
              <a:t>¿Cuáles son las actitudes de escucha de cada uno? ¿Impiden o colaboran?</a:t>
            </a:r>
            <a:endParaRPr lang="es-AR" dirty="0">
              <a:effectLst/>
              <a:latin typeface="Berlin Sans FB" panose="020E0602020502020306" pitchFamily="34" charset="0"/>
              <a:ea typeface="Droid Sans"/>
              <a:cs typeface="Droid Sans"/>
            </a:endParaRPr>
          </a:p>
          <a:p>
            <a:pPr marL="342900" marR="901065" lvl="0" indent="-342900" algn="just">
              <a:lnSpc>
                <a:spcPct val="150000"/>
              </a:lnSpc>
              <a:spcAft>
                <a:spcPts val="0"/>
              </a:spcAft>
              <a:buSzPts val="1900"/>
              <a:buFont typeface="+mj-lt"/>
              <a:buAutoNum type="alphaLcPeriod"/>
            </a:pPr>
            <a:r>
              <a:rPr lang="es-ES" dirty="0">
                <a:effectLst/>
                <a:latin typeface="Berlin Sans FB" panose="020E0602020502020306" pitchFamily="34" charset="0"/>
                <a:ea typeface="Droid Sans"/>
                <a:cs typeface="Droid Sans"/>
              </a:rPr>
              <a:t>¿Qué actitudes y disposiciones son necesarias para escuchar verdaderamente?</a:t>
            </a:r>
            <a:endParaRPr lang="es-AR" dirty="0">
              <a:effectLst/>
              <a:latin typeface="Berlin Sans FB" panose="020E0602020502020306" pitchFamily="34" charset="0"/>
              <a:ea typeface="Droid Sans"/>
              <a:cs typeface="Droid Sans"/>
            </a:endParaRPr>
          </a:p>
        </p:txBody>
      </p:sp>
    </p:spTree>
    <p:extLst>
      <p:ext uri="{BB962C8B-B14F-4D97-AF65-F5344CB8AC3E}">
        <p14:creationId xmlns:p14="http://schemas.microsoft.com/office/powerpoint/2010/main" val="3003914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100000" l="0" r="99558"/>
                    </a14:imgEffect>
                  </a14:imgLayer>
                </a14:imgProps>
              </a:ext>
            </a:extLst>
          </a:blip>
          <a:srcRect t="13466"/>
          <a:stretch/>
        </p:blipFill>
        <p:spPr>
          <a:xfrm>
            <a:off x="320040" y="0"/>
            <a:ext cx="850392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8EA2430C-6676-4B74-8221-4813393868B2}"/>
              </a:ext>
            </a:extLst>
          </p:cNvPr>
          <p:cNvSpPr txBox="1"/>
          <p:nvPr/>
        </p:nvSpPr>
        <p:spPr>
          <a:xfrm>
            <a:off x="2286000" y="238411"/>
            <a:ext cx="457200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600" b="1" dirty="0">
                <a:solidFill>
                  <a:schemeClr val="accent4">
                    <a:lumMod val="50000"/>
                  </a:schemeClr>
                </a:solidFill>
                <a:effectLst/>
                <a:latin typeface="Droid Sans"/>
                <a:ea typeface="Droid Sans"/>
                <a:cs typeface="Droid Sans"/>
              </a:rPr>
              <a:t>¿Qué significa Sínodo?</a:t>
            </a:r>
            <a:endParaRPr lang="es-AR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98300A41-C3B0-43FD-9BA2-65B83A509D88}"/>
              </a:ext>
            </a:extLst>
          </p:cNvPr>
          <p:cNvSpPr txBox="1"/>
          <p:nvPr/>
        </p:nvSpPr>
        <p:spPr>
          <a:xfrm>
            <a:off x="320040" y="851059"/>
            <a:ext cx="2752344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600" b="1" dirty="0">
                <a:solidFill>
                  <a:schemeClr val="tx1"/>
                </a:solidFill>
                <a:effectLst/>
                <a:latin typeface="Droid Sans"/>
                <a:ea typeface="Droid Sans"/>
                <a:cs typeface="Droid Sans"/>
              </a:rPr>
              <a:t>Caminar juntos</a:t>
            </a: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5" name="Flecha: a la derecha 4">
            <a:extLst>
              <a:ext uri="{FF2B5EF4-FFF2-40B4-BE49-F238E27FC236}">
                <a16:creationId xmlns:a16="http://schemas.microsoft.com/office/drawing/2014/main" xmlns="" id="{B870889B-CF4A-4975-9C9D-39D969354109}"/>
              </a:ext>
            </a:extLst>
          </p:cNvPr>
          <p:cNvSpPr/>
          <p:nvPr/>
        </p:nvSpPr>
        <p:spPr>
          <a:xfrm>
            <a:off x="3072384" y="1005889"/>
            <a:ext cx="612648" cy="21031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02D668D7-C2F8-4D30-9472-B2FD0104F97E}"/>
              </a:ext>
            </a:extLst>
          </p:cNvPr>
          <p:cNvSpPr txBox="1"/>
          <p:nvPr/>
        </p:nvSpPr>
        <p:spPr>
          <a:xfrm>
            <a:off x="3717036" y="851058"/>
            <a:ext cx="2752344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600" b="1" dirty="0">
                <a:solidFill>
                  <a:schemeClr val="tx1"/>
                </a:solidFill>
                <a:effectLst/>
                <a:latin typeface="Droid Sans"/>
                <a:ea typeface="Droid Sans"/>
                <a:cs typeface="Droid Sans"/>
              </a:rPr>
              <a:t>Pueblo de Dios</a:t>
            </a: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8D947ACD-4556-4526-8E03-C7C2AAA3FD8B}"/>
              </a:ext>
            </a:extLst>
          </p:cNvPr>
          <p:cNvSpPr txBox="1"/>
          <p:nvPr/>
        </p:nvSpPr>
        <p:spPr>
          <a:xfrm>
            <a:off x="3332988" y="1315451"/>
            <a:ext cx="2752344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600" b="1" dirty="0">
                <a:solidFill>
                  <a:schemeClr val="tx1"/>
                </a:solidFill>
                <a:effectLst/>
                <a:latin typeface="Droid Sans"/>
                <a:ea typeface="Droid Sans"/>
                <a:cs typeface="Droid Sans"/>
              </a:rPr>
              <a:t>Jesucristo</a:t>
            </a: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29C5F906-6251-43C6-AA61-03F4AB8F305F}"/>
              </a:ext>
            </a:extLst>
          </p:cNvPr>
          <p:cNvSpPr txBox="1"/>
          <p:nvPr/>
        </p:nvSpPr>
        <p:spPr>
          <a:xfrm>
            <a:off x="3378708" y="1861424"/>
            <a:ext cx="4311396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600" b="1" i="1" dirty="0">
                <a:solidFill>
                  <a:schemeClr val="tx1"/>
                </a:solidFill>
                <a:effectLst/>
                <a:latin typeface="Droid Sans"/>
                <a:ea typeface="Droid Sans"/>
                <a:cs typeface="Droid Sans"/>
              </a:rPr>
              <a:t>Discípulos del camino</a:t>
            </a:r>
            <a:endParaRPr lang="es-AR" b="1" i="1" dirty="0">
              <a:solidFill>
                <a:schemeClr val="tx1"/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xmlns="" id="{33F6CECB-12C2-4443-AA07-1B1435CCE675}"/>
              </a:ext>
            </a:extLst>
          </p:cNvPr>
          <p:cNvSpPr txBox="1"/>
          <p:nvPr/>
        </p:nvSpPr>
        <p:spPr>
          <a:xfrm>
            <a:off x="1801368" y="2531395"/>
            <a:ext cx="5541264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2600" b="1">
                <a:solidFill>
                  <a:schemeClr val="accent4">
                    <a:lumMod val="50000"/>
                  </a:schemeClr>
                </a:solidFill>
                <a:effectLst/>
                <a:latin typeface="Droid Sans"/>
                <a:ea typeface="Droid Sans"/>
                <a:cs typeface="Droid Sans"/>
              </a:defRPr>
            </a:lvl1pPr>
          </a:lstStyle>
          <a:p>
            <a:r>
              <a:rPr lang="es-ES" dirty="0"/>
              <a:t>¿Qué es un Sínodo de Obispos?</a:t>
            </a:r>
            <a:endParaRPr lang="es-AR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xmlns="" id="{7671A3EB-498F-4F30-8FA6-857F19512FDB}"/>
              </a:ext>
            </a:extLst>
          </p:cNvPr>
          <p:cNvSpPr txBox="1"/>
          <p:nvPr/>
        </p:nvSpPr>
        <p:spPr>
          <a:xfrm>
            <a:off x="320040" y="3319179"/>
            <a:ext cx="185166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600" b="1" dirty="0">
                <a:solidFill>
                  <a:schemeClr val="tx1"/>
                </a:solidFill>
                <a:effectLst/>
                <a:latin typeface="Droid Sans"/>
                <a:ea typeface="Droid Sans"/>
                <a:cs typeface="Droid Sans"/>
              </a:rPr>
              <a:t>CV II </a:t>
            </a:r>
          </a:p>
          <a:p>
            <a:pPr algn="ctr"/>
            <a:r>
              <a:rPr lang="es-ES" sz="2600" b="1" dirty="0">
                <a:solidFill>
                  <a:schemeClr val="tx1"/>
                </a:solidFill>
                <a:effectLst/>
                <a:latin typeface="Droid Sans"/>
                <a:ea typeface="Droid Sans"/>
                <a:cs typeface="Droid Sans"/>
              </a:rPr>
              <a:t>(Pablo VI)</a:t>
            </a: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1B545839-158F-43DD-9B0D-B577F9EF8E02}"/>
              </a:ext>
            </a:extLst>
          </p:cNvPr>
          <p:cNvSpPr txBox="1"/>
          <p:nvPr/>
        </p:nvSpPr>
        <p:spPr>
          <a:xfrm>
            <a:off x="2891790" y="3292986"/>
            <a:ext cx="2752344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600" b="1" dirty="0">
                <a:solidFill>
                  <a:schemeClr val="tx1"/>
                </a:solidFill>
                <a:effectLst/>
                <a:latin typeface="Droid Sans"/>
                <a:ea typeface="Droid Sans"/>
                <a:cs typeface="Droid Sans"/>
              </a:rPr>
              <a:t>Convocado por el Papa</a:t>
            </a: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xmlns="" id="{AD76A207-C8A1-4783-865F-DED522B229DC}"/>
              </a:ext>
            </a:extLst>
          </p:cNvPr>
          <p:cNvSpPr txBox="1"/>
          <p:nvPr/>
        </p:nvSpPr>
        <p:spPr>
          <a:xfrm>
            <a:off x="6025896" y="3292986"/>
            <a:ext cx="2633472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2600" b="1">
                <a:solidFill>
                  <a:schemeClr val="tx1"/>
                </a:solidFill>
                <a:effectLst/>
                <a:latin typeface="Droid Sans"/>
                <a:ea typeface="Droid Sans"/>
                <a:cs typeface="Droid Sans"/>
              </a:defRPr>
            </a:lvl1pPr>
          </a:lstStyle>
          <a:p>
            <a:r>
              <a:rPr lang="es-ES" dirty="0"/>
              <a:t>Órgano consultivo</a:t>
            </a:r>
            <a:endParaRPr lang="es-AR" dirty="0"/>
          </a:p>
        </p:txBody>
      </p:sp>
      <p:sp>
        <p:nvSpPr>
          <p:cNvPr id="24" name="Flecha: a la derecha 23">
            <a:extLst>
              <a:ext uri="{FF2B5EF4-FFF2-40B4-BE49-F238E27FC236}">
                <a16:creationId xmlns:a16="http://schemas.microsoft.com/office/drawing/2014/main" xmlns="" id="{2CFDC610-F9D1-4008-9838-0717F244A4B3}"/>
              </a:ext>
            </a:extLst>
          </p:cNvPr>
          <p:cNvSpPr/>
          <p:nvPr/>
        </p:nvSpPr>
        <p:spPr>
          <a:xfrm rot="9331429">
            <a:off x="1543012" y="3053257"/>
            <a:ext cx="612648" cy="21031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Flecha: a la derecha 24">
            <a:extLst>
              <a:ext uri="{FF2B5EF4-FFF2-40B4-BE49-F238E27FC236}">
                <a16:creationId xmlns:a16="http://schemas.microsoft.com/office/drawing/2014/main" xmlns="" id="{92790146-6C23-490C-926A-CE9419790DA0}"/>
              </a:ext>
            </a:extLst>
          </p:cNvPr>
          <p:cNvSpPr/>
          <p:nvPr/>
        </p:nvSpPr>
        <p:spPr>
          <a:xfrm rot="5400000">
            <a:off x="3923133" y="3096013"/>
            <a:ext cx="433625" cy="23317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6" name="Flecha: a la derecha 25">
            <a:extLst>
              <a:ext uri="{FF2B5EF4-FFF2-40B4-BE49-F238E27FC236}">
                <a16:creationId xmlns:a16="http://schemas.microsoft.com/office/drawing/2014/main" xmlns="" id="{5730DBAF-C12D-472A-972F-66FE272B01FC}"/>
              </a:ext>
            </a:extLst>
          </p:cNvPr>
          <p:cNvSpPr/>
          <p:nvPr/>
        </p:nvSpPr>
        <p:spPr>
          <a:xfrm rot="2351648">
            <a:off x="6192954" y="3107441"/>
            <a:ext cx="612648" cy="21031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8" name="Flecha: a la derecha 27">
            <a:extLst>
              <a:ext uri="{FF2B5EF4-FFF2-40B4-BE49-F238E27FC236}">
                <a16:creationId xmlns:a16="http://schemas.microsoft.com/office/drawing/2014/main" xmlns="" id="{F6F6BDB0-78C0-4620-B9A9-6B3BE22EC212}"/>
              </a:ext>
            </a:extLst>
          </p:cNvPr>
          <p:cNvSpPr/>
          <p:nvPr/>
        </p:nvSpPr>
        <p:spPr>
          <a:xfrm rot="5400000">
            <a:off x="7125819" y="4222446"/>
            <a:ext cx="433625" cy="23317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xmlns="" id="{962761F6-CB31-4227-A79F-37809EFA44D7}"/>
              </a:ext>
            </a:extLst>
          </p:cNvPr>
          <p:cNvSpPr txBox="1"/>
          <p:nvPr/>
        </p:nvSpPr>
        <p:spPr>
          <a:xfrm>
            <a:off x="6142481" y="4555844"/>
            <a:ext cx="2633472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2600" b="1">
                <a:solidFill>
                  <a:schemeClr val="tx1"/>
                </a:solidFill>
                <a:effectLst/>
                <a:latin typeface="Droid Sans"/>
                <a:ea typeface="Droid Sans"/>
                <a:cs typeface="Droid Sans"/>
              </a:defRPr>
            </a:lvl1pPr>
          </a:lstStyle>
          <a:p>
            <a:r>
              <a:rPr lang="es-ES" dirty="0"/>
              <a:t>Diversas cuestiones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5" grpId="0" animBg="1"/>
      <p:bldP spid="13" grpId="0"/>
      <p:bldP spid="14" grpId="0"/>
      <p:bldP spid="15" grpId="0"/>
      <p:bldP spid="17" grpId="0"/>
      <p:bldP spid="20" grpId="0"/>
      <p:bldP spid="21" grpId="0"/>
      <p:bldP spid="23" grpId="0"/>
      <p:bldP spid="24" grpId="0" animBg="1"/>
      <p:bldP spid="25" grpId="0" animBg="1"/>
      <p:bldP spid="26" grpId="0" animBg="1"/>
      <p:bldP spid="28" grpId="0" animBg="1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100000" l="0" r="99558"/>
                    </a14:imgEffect>
                  </a14:imgLayer>
                </a14:imgProps>
              </a:ext>
            </a:extLst>
          </a:blip>
          <a:srcRect t="13466"/>
          <a:stretch/>
        </p:blipFill>
        <p:spPr>
          <a:xfrm>
            <a:off x="320040" y="0"/>
            <a:ext cx="850392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75A4AEB-4FEA-4133-8BE3-76A20B95EA5D}"/>
              </a:ext>
            </a:extLst>
          </p:cNvPr>
          <p:cNvSpPr txBox="1"/>
          <p:nvPr/>
        </p:nvSpPr>
        <p:spPr>
          <a:xfrm>
            <a:off x="854964" y="114854"/>
            <a:ext cx="743407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2600" b="1">
                <a:solidFill>
                  <a:schemeClr val="accent4">
                    <a:lumMod val="50000"/>
                  </a:schemeClr>
                </a:solidFill>
                <a:effectLst/>
                <a:latin typeface="Droid Sans"/>
                <a:ea typeface="Droid Sans"/>
                <a:cs typeface="Droid Sans"/>
              </a:defRPr>
            </a:lvl1pPr>
          </a:lstStyle>
          <a:p>
            <a:r>
              <a:rPr lang="es-ES" dirty="0"/>
              <a:t>¿Qué significa que sea órgano consultivo?</a:t>
            </a:r>
            <a:endParaRPr lang="es-AR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AFC3DFD9-8A41-4AE2-99B3-F13B73EFB968}"/>
              </a:ext>
            </a:extLst>
          </p:cNvPr>
          <p:cNvSpPr txBox="1"/>
          <p:nvPr/>
        </p:nvSpPr>
        <p:spPr>
          <a:xfrm>
            <a:off x="146304" y="870240"/>
            <a:ext cx="47365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tx1"/>
                </a:solidFill>
                <a:latin typeface="Droid Sans"/>
              </a:rPr>
              <a:t>Ejercicio</a:t>
            </a:r>
            <a:r>
              <a:rPr lang="es-ES" sz="2000" dirty="0">
                <a:effectLst/>
                <a:latin typeface="Droid Sans"/>
                <a:ea typeface="Droid Sans"/>
                <a:cs typeface="Droid Sans"/>
              </a:rPr>
              <a:t> </a:t>
            </a:r>
            <a:r>
              <a:rPr lang="es-ES" sz="2000" b="1" dirty="0">
                <a:solidFill>
                  <a:schemeClr val="tx1"/>
                </a:solidFill>
                <a:latin typeface="Droid Sans"/>
              </a:rPr>
              <a:t>de escucha del Espíritu Santo</a:t>
            </a:r>
            <a:endParaRPr lang="es-AR" sz="2000" b="1" dirty="0">
              <a:solidFill>
                <a:schemeClr val="tx1"/>
              </a:solidFill>
              <a:latin typeface="Droid Sans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C1967A5C-0946-4A98-BD4A-DCD59D0222C0}"/>
              </a:ext>
            </a:extLst>
          </p:cNvPr>
          <p:cNvSpPr txBox="1"/>
          <p:nvPr/>
        </p:nvSpPr>
        <p:spPr>
          <a:xfrm>
            <a:off x="5689092" y="844368"/>
            <a:ext cx="31394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tx1"/>
                </a:solidFill>
                <a:latin typeface="Droid Sans"/>
              </a:rPr>
              <a:t>Escucharse mutuamente</a:t>
            </a:r>
            <a:endParaRPr lang="es-AR" sz="2000" b="1" dirty="0">
              <a:solidFill>
                <a:schemeClr val="tx1"/>
              </a:solidFill>
              <a:latin typeface="Droid Sans"/>
            </a:endParaRPr>
          </a:p>
        </p:txBody>
      </p:sp>
      <p:sp>
        <p:nvSpPr>
          <p:cNvPr id="8" name="Flecha: a la derecha 7">
            <a:extLst>
              <a:ext uri="{FF2B5EF4-FFF2-40B4-BE49-F238E27FC236}">
                <a16:creationId xmlns:a16="http://schemas.microsoft.com/office/drawing/2014/main" xmlns="" id="{39416B9D-0E6C-4934-A776-DAFB972629D9}"/>
              </a:ext>
            </a:extLst>
          </p:cNvPr>
          <p:cNvSpPr/>
          <p:nvPr/>
        </p:nvSpPr>
        <p:spPr>
          <a:xfrm>
            <a:off x="4979670" y="939267"/>
            <a:ext cx="612648" cy="21031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A40C4237-1E03-4B01-8529-73462CFD8264}"/>
              </a:ext>
            </a:extLst>
          </p:cNvPr>
          <p:cNvSpPr txBox="1"/>
          <p:nvPr/>
        </p:nvSpPr>
        <p:spPr>
          <a:xfrm>
            <a:off x="146304" y="1526156"/>
            <a:ext cx="28163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tx1"/>
                </a:solidFill>
                <a:latin typeface="Droid Sans"/>
              </a:rPr>
              <a:t>Tarea de los obispos</a:t>
            </a:r>
            <a:endParaRPr lang="es-AR" sz="2000" b="1" dirty="0">
              <a:solidFill>
                <a:schemeClr val="tx1"/>
              </a:solidFill>
              <a:latin typeface="Droid Sans"/>
            </a:endParaRPr>
          </a:p>
        </p:txBody>
      </p:sp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xmlns="" id="{BB8AF81B-074F-4871-8BF9-3AC3EF05E29C}"/>
              </a:ext>
            </a:extLst>
          </p:cNvPr>
          <p:cNvSpPr/>
          <p:nvPr/>
        </p:nvSpPr>
        <p:spPr>
          <a:xfrm>
            <a:off x="2692908" y="1633658"/>
            <a:ext cx="612648" cy="21031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5E56093D-ECFA-4327-9A32-DC3DFD29C94D}"/>
              </a:ext>
            </a:extLst>
          </p:cNvPr>
          <p:cNvSpPr txBox="1"/>
          <p:nvPr/>
        </p:nvSpPr>
        <p:spPr>
          <a:xfrm>
            <a:off x="3281934" y="1535300"/>
            <a:ext cx="60266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tx1"/>
                </a:solidFill>
                <a:latin typeface="Droid Sans"/>
              </a:rPr>
              <a:t>Escuchar la voz y el sentir de la Iglesia particular</a:t>
            </a:r>
            <a:endParaRPr lang="es-AR" sz="2000" b="1" dirty="0">
              <a:solidFill>
                <a:schemeClr val="tx1"/>
              </a:solidFill>
              <a:latin typeface="Droid Sans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1A2C5434-A7E9-45AC-A82D-8B17F0DB4BBB}"/>
              </a:ext>
            </a:extLst>
          </p:cNvPr>
          <p:cNvSpPr txBox="1"/>
          <p:nvPr/>
        </p:nvSpPr>
        <p:spPr>
          <a:xfrm>
            <a:off x="854964" y="2617191"/>
            <a:ext cx="743407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2600" b="1">
                <a:solidFill>
                  <a:schemeClr val="accent4">
                    <a:lumMod val="50000"/>
                  </a:schemeClr>
                </a:solidFill>
                <a:effectLst/>
                <a:latin typeface="Droid Sans"/>
                <a:ea typeface="Droid Sans"/>
                <a:cs typeface="Droid Sans"/>
              </a:defRPr>
            </a:lvl1pPr>
          </a:lstStyle>
          <a:p>
            <a:r>
              <a:rPr lang="es-AR" dirty="0"/>
              <a:t>¿Cuál es el tema de este Sínodo?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02185C5A-8AEB-4DFA-9CF6-AF140B722BDB}"/>
              </a:ext>
            </a:extLst>
          </p:cNvPr>
          <p:cNvSpPr txBox="1"/>
          <p:nvPr/>
        </p:nvSpPr>
        <p:spPr>
          <a:xfrm>
            <a:off x="4352544" y="3490440"/>
            <a:ext cx="5001768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>
              <a:defRPr sz="2000" b="1">
                <a:solidFill>
                  <a:schemeClr val="tx1"/>
                </a:solidFill>
                <a:latin typeface="Droid Sans"/>
              </a:defRPr>
            </a:lvl1pPr>
          </a:lstStyle>
          <a:p>
            <a:r>
              <a:rPr lang="es-ES" sz="2300" dirty="0"/>
              <a:t>Por una Iglesia sinodal: </a:t>
            </a:r>
            <a:endParaRPr lang="es-AR" sz="2300" dirty="0"/>
          </a:p>
          <a:p>
            <a:r>
              <a:rPr lang="es-ES" sz="2300" dirty="0"/>
              <a:t>comunión, participación y misión</a:t>
            </a:r>
            <a:endParaRPr lang="es-AR" sz="23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8C59DF15-2C14-414F-9D8A-EC83A07817A9}"/>
              </a:ext>
            </a:extLst>
          </p:cNvPr>
          <p:cNvSpPr txBox="1"/>
          <p:nvPr/>
        </p:nvSpPr>
        <p:spPr>
          <a:xfrm>
            <a:off x="173736" y="3490440"/>
            <a:ext cx="4251960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4500" b="1" dirty="0">
                <a:solidFill>
                  <a:srgbClr val="A22A86"/>
                </a:solidFill>
                <a:effectLst/>
                <a:latin typeface="Droid Sans"/>
                <a:ea typeface="Droid Sans"/>
                <a:cs typeface="Droid Sans"/>
              </a:rPr>
              <a:t>SINODALIDAD</a:t>
            </a:r>
            <a:endParaRPr lang="es-AR" sz="4500" b="1" dirty="0">
              <a:solidFill>
                <a:srgbClr val="A22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15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 animBg="1"/>
      <p:bldP spid="9" grpId="0"/>
      <p:bldP spid="10" grpId="0" animBg="1"/>
      <p:bldP spid="11" grpId="0"/>
      <p:bldP spid="12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100000" l="0" r="99558"/>
                    </a14:imgEffect>
                  </a14:imgLayer>
                </a14:imgProps>
              </a:ext>
            </a:extLst>
          </a:blip>
          <a:srcRect t="13466"/>
          <a:stretch/>
        </p:blipFill>
        <p:spPr>
          <a:xfrm>
            <a:off x="320040" y="0"/>
            <a:ext cx="850392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75A4AEB-4FEA-4133-8BE3-76A20B95EA5D}"/>
              </a:ext>
            </a:extLst>
          </p:cNvPr>
          <p:cNvSpPr txBox="1"/>
          <p:nvPr/>
        </p:nvSpPr>
        <p:spPr>
          <a:xfrm>
            <a:off x="854964" y="114854"/>
            <a:ext cx="743407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2600" b="1">
                <a:solidFill>
                  <a:schemeClr val="accent4">
                    <a:lumMod val="50000"/>
                  </a:schemeClr>
                </a:solidFill>
                <a:effectLst/>
                <a:latin typeface="Droid Sans"/>
                <a:ea typeface="Droid Sans"/>
                <a:cs typeface="Droid Sans"/>
              </a:defRPr>
            </a:lvl1pPr>
          </a:lstStyle>
          <a:p>
            <a:r>
              <a:rPr lang="es-ES" dirty="0"/>
              <a:t>¿Qué es la </a:t>
            </a:r>
            <a:r>
              <a:rPr lang="es-ES" dirty="0" err="1"/>
              <a:t>Sinodalidad</a:t>
            </a:r>
            <a:r>
              <a:rPr lang="es-ES" dirty="0"/>
              <a:t>?</a:t>
            </a:r>
            <a:endParaRPr lang="es-AR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AFC3DFD9-8A41-4AE2-99B3-F13B73EFB968}"/>
              </a:ext>
            </a:extLst>
          </p:cNvPr>
          <p:cNvSpPr txBox="1"/>
          <p:nvPr/>
        </p:nvSpPr>
        <p:spPr>
          <a:xfrm>
            <a:off x="146304" y="870240"/>
            <a:ext cx="36393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2000" b="1" dirty="0">
                <a:solidFill>
                  <a:schemeClr val="tx1"/>
                </a:solidFill>
                <a:latin typeface="Droid Sans"/>
              </a:rPr>
              <a:t>Vida y la misión de la Iglesia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C1967A5C-0946-4A98-BD4A-DCD59D0222C0}"/>
              </a:ext>
            </a:extLst>
          </p:cNvPr>
          <p:cNvSpPr txBox="1"/>
          <p:nvPr/>
        </p:nvSpPr>
        <p:spPr>
          <a:xfrm>
            <a:off x="4462272" y="870240"/>
            <a:ext cx="44897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1800" b="1" dirty="0">
                <a:solidFill>
                  <a:schemeClr val="tx1"/>
                </a:solidFill>
                <a:latin typeface="Droid Sans"/>
              </a:rPr>
              <a:t>Caminar juntos y reunirse en asamblea del Pueblo de Dios</a:t>
            </a:r>
          </a:p>
        </p:txBody>
      </p:sp>
      <p:sp>
        <p:nvSpPr>
          <p:cNvPr id="8" name="Flecha: a la derecha 7">
            <a:extLst>
              <a:ext uri="{FF2B5EF4-FFF2-40B4-BE49-F238E27FC236}">
                <a16:creationId xmlns:a16="http://schemas.microsoft.com/office/drawing/2014/main" xmlns="" id="{39416B9D-0E6C-4934-A776-DAFB972629D9}"/>
              </a:ext>
            </a:extLst>
          </p:cNvPr>
          <p:cNvSpPr/>
          <p:nvPr/>
        </p:nvSpPr>
        <p:spPr>
          <a:xfrm>
            <a:off x="3744468" y="934029"/>
            <a:ext cx="612648" cy="21031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A40C4237-1E03-4B01-8529-73462CFD8264}"/>
              </a:ext>
            </a:extLst>
          </p:cNvPr>
          <p:cNvSpPr txBox="1"/>
          <p:nvPr/>
        </p:nvSpPr>
        <p:spPr>
          <a:xfrm>
            <a:off x="-54864" y="1533293"/>
            <a:ext cx="50017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2000" b="1" dirty="0">
                <a:solidFill>
                  <a:schemeClr val="tx1"/>
                </a:solidFill>
                <a:latin typeface="Droid Sans"/>
              </a:rPr>
              <a:t>Dimensión constitutiva de la Iglesia </a:t>
            </a:r>
          </a:p>
        </p:txBody>
      </p:sp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xmlns="" id="{BB8AF81B-074F-4871-8BF9-3AC3EF05E29C}"/>
              </a:ext>
            </a:extLst>
          </p:cNvPr>
          <p:cNvSpPr/>
          <p:nvPr/>
        </p:nvSpPr>
        <p:spPr>
          <a:xfrm>
            <a:off x="5161788" y="1652610"/>
            <a:ext cx="612648" cy="21031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5E56093D-ECFA-4327-9A32-DC3DFD29C94D}"/>
              </a:ext>
            </a:extLst>
          </p:cNvPr>
          <p:cNvSpPr txBox="1"/>
          <p:nvPr/>
        </p:nvSpPr>
        <p:spPr>
          <a:xfrm>
            <a:off x="5779008" y="1536716"/>
            <a:ext cx="32186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tx1"/>
                </a:solidFill>
                <a:latin typeface="Droid Sans"/>
              </a:rPr>
              <a:t>La Iglesia es sinodal</a:t>
            </a:r>
            <a:endParaRPr lang="es-AR" sz="2000" b="1" dirty="0">
              <a:solidFill>
                <a:schemeClr val="tx1"/>
              </a:solidFill>
              <a:latin typeface="Droid Sans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55346659-DDB9-429B-BB32-AB3ABC669F52}"/>
              </a:ext>
            </a:extLst>
          </p:cNvPr>
          <p:cNvSpPr txBox="1"/>
          <p:nvPr/>
        </p:nvSpPr>
        <p:spPr>
          <a:xfrm>
            <a:off x="345757" y="2064025"/>
            <a:ext cx="6976871" cy="280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AR" sz="2000" b="1" i="1" dirty="0">
                <a:solidFill>
                  <a:schemeClr val="accent1">
                    <a:lumMod val="50000"/>
                  </a:schemeClr>
                </a:solidFill>
              </a:rPr>
              <a:t>El mundo en el que vivimos, y que estamos llamados a amar y servir también en sus contradicciones, exige de la Iglesia el fortalecimiento de las sinergias en todos los ámbitos de su misión. Precisamente el camino de la </a:t>
            </a:r>
            <a:r>
              <a:rPr lang="es-AR" sz="2000" b="1" i="1" dirty="0" err="1">
                <a:solidFill>
                  <a:schemeClr val="accent1">
                    <a:lumMod val="50000"/>
                  </a:schemeClr>
                </a:solidFill>
              </a:rPr>
              <a:t>sinodalidad</a:t>
            </a:r>
            <a:r>
              <a:rPr lang="es-AR" sz="2000" b="1" i="1" dirty="0">
                <a:solidFill>
                  <a:schemeClr val="accent1">
                    <a:lumMod val="50000"/>
                  </a:schemeClr>
                </a:solidFill>
              </a:rPr>
              <a:t> es el camino que Dios espera de la Iglesia del tercer milenio.</a:t>
            </a:r>
          </a:p>
        </p:txBody>
      </p:sp>
      <p:pic>
        <p:nvPicPr>
          <p:cNvPr id="2050" name="Picture 2" descr="Papa Francisco (@Pontifex_es) / Twitter">
            <a:extLst>
              <a:ext uri="{FF2B5EF4-FFF2-40B4-BE49-F238E27FC236}">
                <a16:creationId xmlns:a16="http://schemas.microsoft.com/office/drawing/2014/main" xmlns="" id="{952A2F6E-0581-4D0B-B420-8AB8E03328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7784" y="2631492"/>
            <a:ext cx="1291019" cy="1291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xmlns="" id="{73F4761C-4CE9-412F-BE5B-4C5E221E9DA9}"/>
              </a:ext>
            </a:extLst>
          </p:cNvPr>
          <p:cNvSpPr txBox="1"/>
          <p:nvPr/>
        </p:nvSpPr>
        <p:spPr>
          <a:xfrm>
            <a:off x="2532126" y="4617177"/>
            <a:ext cx="66118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12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DISCURSO DEL SANTO PADRE FRANCISCO</a:t>
            </a:r>
            <a:endParaRPr lang="es-AR" sz="1200" b="0" i="0" dirty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pPr algn="ctr"/>
            <a:r>
              <a:rPr lang="es-AR" sz="12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CONMEMORACIÓN DEL 50 ANIVERSARIO DE LA INSTITUCIÓN DEL SÍNODO DE LOS OBISPOS</a:t>
            </a:r>
          </a:p>
          <a:p>
            <a:pPr algn="ctr"/>
            <a:r>
              <a:rPr lang="es-AR" sz="1200" b="0" i="1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Octubre de 2015</a:t>
            </a:r>
            <a:endParaRPr lang="es-AR" sz="1200" b="0" i="0" dirty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87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 animBg="1"/>
      <p:bldP spid="9" grpId="0"/>
      <p:bldP spid="10" grpId="0" animBg="1"/>
      <p:bldP spid="11" grpId="0"/>
      <p:bldP spid="16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100000" l="0" r="99558"/>
                    </a14:imgEffect>
                  </a14:imgLayer>
                </a14:imgProps>
              </a:ext>
            </a:extLst>
          </a:blip>
          <a:srcRect t="13466"/>
          <a:stretch/>
        </p:blipFill>
        <p:spPr>
          <a:xfrm>
            <a:off x="320040" y="0"/>
            <a:ext cx="850392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75A4AEB-4FEA-4133-8BE3-76A20B95EA5D}"/>
              </a:ext>
            </a:extLst>
          </p:cNvPr>
          <p:cNvSpPr txBox="1"/>
          <p:nvPr/>
        </p:nvSpPr>
        <p:spPr>
          <a:xfrm>
            <a:off x="854964" y="114854"/>
            <a:ext cx="743407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2600" b="1">
                <a:solidFill>
                  <a:schemeClr val="accent4">
                    <a:lumMod val="50000"/>
                  </a:schemeClr>
                </a:solidFill>
                <a:effectLst/>
                <a:latin typeface="Droid Sans"/>
                <a:ea typeface="Droid Sans"/>
                <a:cs typeface="Droid Sans"/>
              </a:defRPr>
            </a:lvl1pPr>
          </a:lstStyle>
          <a:p>
            <a:r>
              <a:rPr lang="es-ES" dirty="0"/>
              <a:t>¿Quiénes participan de la Iglesia Sinodal?</a:t>
            </a:r>
            <a:endParaRPr lang="es-AR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AFC3DFD9-8A41-4AE2-99B3-F13B73EFB968}"/>
              </a:ext>
            </a:extLst>
          </p:cNvPr>
          <p:cNvSpPr txBox="1"/>
          <p:nvPr/>
        </p:nvSpPr>
        <p:spPr>
          <a:xfrm>
            <a:off x="146304" y="870240"/>
            <a:ext cx="9966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tx1"/>
                </a:solidFill>
                <a:latin typeface="Droid Sans"/>
              </a:rPr>
              <a:t>Todos</a:t>
            </a:r>
            <a:endParaRPr lang="es-AR" sz="2000" b="1" dirty="0">
              <a:solidFill>
                <a:schemeClr val="tx1"/>
              </a:solidFill>
              <a:latin typeface="Droid Sans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C1967A5C-0946-4A98-BD4A-DCD59D0222C0}"/>
              </a:ext>
            </a:extLst>
          </p:cNvPr>
          <p:cNvSpPr txBox="1"/>
          <p:nvPr/>
        </p:nvSpPr>
        <p:spPr>
          <a:xfrm>
            <a:off x="1691640" y="864505"/>
            <a:ext cx="14173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tx1"/>
                </a:solidFill>
                <a:latin typeface="Droid Sans"/>
              </a:rPr>
              <a:t>Bautismo</a:t>
            </a:r>
            <a:endParaRPr lang="es-AR" sz="2000" b="1" dirty="0">
              <a:solidFill>
                <a:schemeClr val="tx1"/>
              </a:solidFill>
              <a:latin typeface="Droid Sans"/>
            </a:endParaRPr>
          </a:p>
        </p:txBody>
      </p:sp>
      <p:sp>
        <p:nvSpPr>
          <p:cNvPr id="8" name="Flecha: a la derecha 7">
            <a:extLst>
              <a:ext uri="{FF2B5EF4-FFF2-40B4-BE49-F238E27FC236}">
                <a16:creationId xmlns:a16="http://schemas.microsoft.com/office/drawing/2014/main" xmlns="" id="{39416B9D-0E6C-4934-A776-DAFB972629D9}"/>
              </a:ext>
            </a:extLst>
          </p:cNvPr>
          <p:cNvSpPr/>
          <p:nvPr/>
        </p:nvSpPr>
        <p:spPr>
          <a:xfrm>
            <a:off x="1078992" y="989343"/>
            <a:ext cx="612648" cy="21031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A40C4237-1E03-4B01-8529-73462CFD8264}"/>
              </a:ext>
            </a:extLst>
          </p:cNvPr>
          <p:cNvSpPr txBox="1"/>
          <p:nvPr/>
        </p:nvSpPr>
        <p:spPr>
          <a:xfrm>
            <a:off x="3588258" y="893204"/>
            <a:ext cx="401040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tx1"/>
                </a:solidFill>
                <a:latin typeface="Droid Sans"/>
              </a:rPr>
              <a:t>Vocación y dignidad común</a:t>
            </a:r>
            <a:endParaRPr lang="es-AR" sz="2000" b="1" dirty="0">
              <a:solidFill>
                <a:schemeClr val="tx1"/>
              </a:solidFill>
              <a:latin typeface="Droid Sans"/>
            </a:endParaRPr>
          </a:p>
        </p:txBody>
      </p:sp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xmlns="" id="{BB8AF81B-074F-4871-8BF9-3AC3EF05E29C}"/>
              </a:ext>
            </a:extLst>
          </p:cNvPr>
          <p:cNvSpPr/>
          <p:nvPr/>
        </p:nvSpPr>
        <p:spPr>
          <a:xfrm>
            <a:off x="2975610" y="988103"/>
            <a:ext cx="612648" cy="21031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5E56093D-ECFA-4327-9A32-DC3DFD29C94D}"/>
              </a:ext>
            </a:extLst>
          </p:cNvPr>
          <p:cNvSpPr txBox="1"/>
          <p:nvPr/>
        </p:nvSpPr>
        <p:spPr>
          <a:xfrm>
            <a:off x="1744887" y="1498552"/>
            <a:ext cx="62910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2000" b="1" dirty="0">
                <a:solidFill>
                  <a:schemeClr val="tx1"/>
                </a:solidFill>
                <a:latin typeface="Droid Sans"/>
              </a:rPr>
              <a:t>Experiencias de auténtica </a:t>
            </a:r>
            <a:r>
              <a:rPr lang="es-AR" sz="2000" b="1" dirty="0">
                <a:solidFill>
                  <a:srgbClr val="A22A86"/>
                </a:solidFill>
                <a:latin typeface="Droid Sans"/>
              </a:rPr>
              <a:t>escucha </a:t>
            </a:r>
            <a:r>
              <a:rPr lang="es-AR" sz="2000" b="1" dirty="0">
                <a:solidFill>
                  <a:schemeClr val="tx1"/>
                </a:solidFill>
                <a:latin typeface="Droid Sans"/>
              </a:rPr>
              <a:t>y</a:t>
            </a:r>
            <a:r>
              <a:rPr lang="es-AR" sz="2000" b="1" dirty="0">
                <a:solidFill>
                  <a:srgbClr val="A22A86"/>
                </a:solidFill>
                <a:latin typeface="Droid Sans"/>
              </a:rPr>
              <a:t> discernimiento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02185C5A-8AEB-4DFA-9CF6-AF140B722BDB}"/>
              </a:ext>
            </a:extLst>
          </p:cNvPr>
          <p:cNvSpPr txBox="1"/>
          <p:nvPr/>
        </p:nvSpPr>
        <p:spPr>
          <a:xfrm>
            <a:off x="320040" y="2024974"/>
            <a:ext cx="6624113" cy="28053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>
              <a:lnSpc>
                <a:spcPct val="150000"/>
              </a:lnSpc>
              <a:defRPr sz="2000" b="1" i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AR" dirty="0"/>
              <a:t>«cada uno de los bautizados, cualquiera que sea su función en la Iglesia y el grado de instrucción de su fe, es un agente evangelizador, y sería inadecuado pensar en un esquema de evangelización llevado adelante por actores calificados donde el resto del pueblo fiel sea sólo receptivo de sus acciones»</a:t>
            </a:r>
          </a:p>
        </p:txBody>
      </p:sp>
      <p:sp>
        <p:nvSpPr>
          <p:cNvPr id="13" name="Flecha: a la derecha 12">
            <a:extLst>
              <a:ext uri="{FF2B5EF4-FFF2-40B4-BE49-F238E27FC236}">
                <a16:creationId xmlns:a16="http://schemas.microsoft.com/office/drawing/2014/main" xmlns="" id="{BAED2CD8-4EC2-4A38-9E65-F85F7356D2D4}"/>
              </a:ext>
            </a:extLst>
          </p:cNvPr>
          <p:cNvSpPr/>
          <p:nvPr/>
        </p:nvSpPr>
        <p:spPr>
          <a:xfrm rot="1595124">
            <a:off x="884672" y="1357471"/>
            <a:ext cx="740131" cy="18027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6" name="Picture 2" descr="Papa Francisco (@Pontifex_es) / Twitter">
            <a:extLst>
              <a:ext uri="{FF2B5EF4-FFF2-40B4-BE49-F238E27FC236}">
                <a16:creationId xmlns:a16="http://schemas.microsoft.com/office/drawing/2014/main" xmlns="" id="{2A65C3E7-499D-4786-B452-A84F9C72A9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7784" y="2631492"/>
            <a:ext cx="1291019" cy="1291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xmlns="" id="{57D4ED9B-19ED-42E1-BBFD-80CD4F486E56}"/>
              </a:ext>
            </a:extLst>
          </p:cNvPr>
          <p:cNvSpPr txBox="1"/>
          <p:nvPr/>
        </p:nvSpPr>
        <p:spPr>
          <a:xfrm>
            <a:off x="5593461" y="4726694"/>
            <a:ext cx="26609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s-AR" sz="1200" b="0" i="0" dirty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pPr algn="ctr"/>
            <a:r>
              <a:rPr lang="es-AR" sz="12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EVANGELII GAUDIUM 120</a:t>
            </a:r>
          </a:p>
        </p:txBody>
      </p:sp>
    </p:spTree>
    <p:extLst>
      <p:ext uri="{BB962C8B-B14F-4D97-AF65-F5344CB8AC3E}">
        <p14:creationId xmlns:p14="http://schemas.microsoft.com/office/powerpoint/2010/main" val="279840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 animBg="1"/>
      <p:bldP spid="9" grpId="0"/>
      <p:bldP spid="10" grpId="0" animBg="1"/>
      <p:bldP spid="11" grpId="0"/>
      <p:bldP spid="14" grpId="0"/>
      <p:bldP spid="13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100000" l="0" r="99558"/>
                    </a14:imgEffect>
                  </a14:imgLayer>
                </a14:imgProps>
              </a:ext>
            </a:extLst>
          </a:blip>
          <a:srcRect t="13466"/>
          <a:stretch/>
        </p:blipFill>
        <p:spPr>
          <a:xfrm>
            <a:off x="320040" y="0"/>
            <a:ext cx="850392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75A4AEB-4FEA-4133-8BE3-76A20B95EA5D}"/>
              </a:ext>
            </a:extLst>
          </p:cNvPr>
          <p:cNvSpPr txBox="1"/>
          <p:nvPr/>
        </p:nvSpPr>
        <p:spPr>
          <a:xfrm>
            <a:off x="854964" y="114854"/>
            <a:ext cx="743407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2600" b="1">
                <a:solidFill>
                  <a:schemeClr val="accent4">
                    <a:lumMod val="50000"/>
                  </a:schemeClr>
                </a:solidFill>
                <a:effectLst/>
                <a:latin typeface="Droid Sans"/>
                <a:ea typeface="Droid Sans"/>
                <a:cs typeface="Droid Sans"/>
              </a:defRPr>
            </a:lvl1pPr>
          </a:lstStyle>
          <a:p>
            <a:r>
              <a:rPr lang="es-ES" dirty="0"/>
              <a:t>¿Cuál es el objetivo de este Sínodo?</a:t>
            </a:r>
            <a:endParaRPr lang="es-AR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AFC3DFD9-8A41-4AE2-99B3-F13B73EFB968}"/>
              </a:ext>
            </a:extLst>
          </p:cNvPr>
          <p:cNvSpPr txBox="1"/>
          <p:nvPr/>
        </p:nvSpPr>
        <p:spPr>
          <a:xfrm>
            <a:off x="146304" y="870240"/>
            <a:ext cx="292608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tx1"/>
                </a:solidFill>
                <a:latin typeface="Droid Sans"/>
              </a:rPr>
              <a:t>Pregunta fundamental</a:t>
            </a:r>
            <a:endParaRPr lang="es-AR" sz="2000" b="1" dirty="0">
              <a:solidFill>
                <a:schemeClr val="tx1"/>
              </a:solidFill>
              <a:latin typeface="Droid Sans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C1967A5C-0946-4A98-BD4A-DCD59D0222C0}"/>
              </a:ext>
            </a:extLst>
          </p:cNvPr>
          <p:cNvSpPr txBox="1"/>
          <p:nvPr/>
        </p:nvSpPr>
        <p:spPr>
          <a:xfrm>
            <a:off x="3831336" y="853519"/>
            <a:ext cx="31394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tx1"/>
                </a:solidFill>
                <a:latin typeface="Droid Sans"/>
              </a:rPr>
              <a:t>Cada fase vuelve a ella.</a:t>
            </a:r>
            <a:endParaRPr lang="es-AR" sz="2000" b="1" dirty="0">
              <a:solidFill>
                <a:schemeClr val="tx1"/>
              </a:solidFill>
              <a:latin typeface="Droid Sans"/>
            </a:endParaRPr>
          </a:p>
        </p:txBody>
      </p:sp>
      <p:sp>
        <p:nvSpPr>
          <p:cNvPr id="8" name="Flecha: a la derecha 7">
            <a:extLst>
              <a:ext uri="{FF2B5EF4-FFF2-40B4-BE49-F238E27FC236}">
                <a16:creationId xmlns:a16="http://schemas.microsoft.com/office/drawing/2014/main" xmlns="" id="{39416B9D-0E6C-4934-A776-DAFB972629D9}"/>
              </a:ext>
            </a:extLst>
          </p:cNvPr>
          <p:cNvSpPr/>
          <p:nvPr/>
        </p:nvSpPr>
        <p:spPr>
          <a:xfrm>
            <a:off x="3072384" y="972728"/>
            <a:ext cx="612648" cy="21031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1A2C5434-A7E9-45AC-A82D-8B17F0DB4BBB}"/>
              </a:ext>
            </a:extLst>
          </p:cNvPr>
          <p:cNvSpPr txBox="1"/>
          <p:nvPr/>
        </p:nvSpPr>
        <p:spPr>
          <a:xfrm>
            <a:off x="854964" y="1244636"/>
            <a:ext cx="7434072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2600" b="1">
                <a:solidFill>
                  <a:schemeClr val="accent4">
                    <a:lumMod val="50000"/>
                  </a:schemeClr>
                </a:solidFill>
                <a:effectLst/>
                <a:latin typeface="Droid Sans"/>
                <a:ea typeface="Droid Sans"/>
                <a:cs typeface="Droid Sans"/>
              </a:defRPr>
            </a:lvl1pPr>
          </a:lstStyle>
          <a:p>
            <a:endParaRPr lang="es-AR" b="0" dirty="0"/>
          </a:p>
          <a:p>
            <a:r>
              <a:rPr lang="es-AR" b="0" dirty="0"/>
              <a:t> </a:t>
            </a:r>
            <a:r>
              <a:rPr lang="es-AR" dirty="0"/>
              <a:t>¿Cómo se realiza hoy este “caminar juntos” en nuestra Iglesia particular?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02185C5A-8AEB-4DFA-9CF6-AF140B722BDB}"/>
              </a:ext>
            </a:extLst>
          </p:cNvPr>
          <p:cNvSpPr txBox="1"/>
          <p:nvPr/>
        </p:nvSpPr>
        <p:spPr>
          <a:xfrm>
            <a:off x="996696" y="3217789"/>
            <a:ext cx="7333488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 sz="2600">
                <a:solidFill>
                  <a:schemeClr val="accent4">
                    <a:lumMod val="50000"/>
                  </a:schemeClr>
                </a:solidFill>
                <a:effectLst/>
                <a:latin typeface="Droid Sans"/>
                <a:ea typeface="Droid Sans"/>
                <a:cs typeface="Droid Sans"/>
              </a:defRPr>
            </a:lvl1pPr>
          </a:lstStyle>
          <a:p>
            <a:r>
              <a:rPr lang="es-AR" b="1" dirty="0"/>
              <a:t>¿Qué pasos nos invita a dar el Espíritu para crecer en nuestro </a:t>
            </a:r>
            <a:r>
              <a:rPr lang="es-AR" b="1" i="1" dirty="0"/>
              <a:t>caminar juntos</a:t>
            </a:r>
            <a:r>
              <a:rPr lang="es-AR" b="1" dirty="0"/>
              <a:t>? </a:t>
            </a:r>
            <a:endParaRPr lang="es-AR" dirty="0"/>
          </a:p>
          <a:p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263880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 animBg="1"/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100000" l="0" r="99558"/>
                    </a14:imgEffect>
                  </a14:imgLayer>
                </a14:imgProps>
              </a:ext>
            </a:extLst>
          </a:blip>
          <a:srcRect t="13466"/>
          <a:stretch/>
        </p:blipFill>
        <p:spPr>
          <a:xfrm>
            <a:off x="320040" y="0"/>
            <a:ext cx="850392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75A4AEB-4FEA-4133-8BE3-76A20B95EA5D}"/>
              </a:ext>
            </a:extLst>
          </p:cNvPr>
          <p:cNvSpPr txBox="1"/>
          <p:nvPr/>
        </p:nvSpPr>
        <p:spPr>
          <a:xfrm>
            <a:off x="854964" y="114854"/>
            <a:ext cx="743407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2600" b="1">
                <a:solidFill>
                  <a:schemeClr val="accent4">
                    <a:lumMod val="50000"/>
                  </a:schemeClr>
                </a:solidFill>
                <a:effectLst/>
                <a:latin typeface="Droid Sans"/>
                <a:ea typeface="Droid Sans"/>
                <a:cs typeface="Droid Sans"/>
              </a:defRPr>
            </a:lvl1pPr>
          </a:lstStyle>
          <a:p>
            <a:r>
              <a:rPr lang="es-ES" dirty="0"/>
              <a:t>¿Cómo lo hacemos?</a:t>
            </a:r>
            <a:endParaRPr lang="es-AR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AFC3DFD9-8A41-4AE2-99B3-F13B73EFB968}"/>
              </a:ext>
            </a:extLst>
          </p:cNvPr>
          <p:cNvSpPr txBox="1"/>
          <p:nvPr/>
        </p:nvSpPr>
        <p:spPr>
          <a:xfrm>
            <a:off x="521208" y="835231"/>
            <a:ext cx="8001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tx1"/>
                </a:solidFill>
                <a:latin typeface="Droid Sans"/>
              </a:rPr>
              <a:t>Ejercicio</a:t>
            </a:r>
            <a:r>
              <a:rPr lang="es-ES" sz="2000" dirty="0">
                <a:effectLst/>
                <a:latin typeface="Droid Sans"/>
                <a:ea typeface="Droid Sans"/>
                <a:cs typeface="Droid Sans"/>
              </a:rPr>
              <a:t> </a:t>
            </a:r>
            <a:r>
              <a:rPr lang="es-ES" sz="2000" b="1" dirty="0">
                <a:solidFill>
                  <a:schemeClr val="tx1"/>
                </a:solidFill>
                <a:latin typeface="Droid Sans"/>
              </a:rPr>
              <a:t>de escucha mutua y discernimiento en el Espíritu Santo</a:t>
            </a:r>
            <a:endParaRPr lang="es-AR" sz="2000" b="1" dirty="0">
              <a:solidFill>
                <a:schemeClr val="tx1"/>
              </a:solidFill>
              <a:latin typeface="Droid Sans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CDE3E82D-26C3-4BFD-A32A-820ADEECC365}"/>
              </a:ext>
            </a:extLst>
          </p:cNvPr>
          <p:cNvSpPr txBox="1"/>
          <p:nvPr/>
        </p:nvSpPr>
        <p:spPr>
          <a:xfrm>
            <a:off x="246888" y="1737595"/>
            <a:ext cx="7075739" cy="28053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just">
              <a:lnSpc>
                <a:spcPct val="150000"/>
              </a:lnSpc>
              <a:defRPr sz="2000" b="1" i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AR" dirty="0"/>
              <a:t>Una Iglesia sinodal es una Iglesia de la escucha, con la conciencia de que escuchar «es más que</a:t>
            </a:r>
          </a:p>
          <a:p>
            <a:r>
              <a:rPr lang="es-AR" dirty="0"/>
              <a:t>oír» . Es una escucha recíproca en la cual cada uno tiene algo que aprender. Pueblo fiel, colegio episcopal, Obispo de Roma: uno en escucha de los otros; y todos en escucha del Espíritu Santo, el «Espíritu de verdad»</a:t>
            </a:r>
          </a:p>
        </p:txBody>
      </p:sp>
      <p:pic>
        <p:nvPicPr>
          <p:cNvPr id="17" name="Picture 2" descr="Papa Francisco (@Pontifex_es) / Twitter">
            <a:extLst>
              <a:ext uri="{FF2B5EF4-FFF2-40B4-BE49-F238E27FC236}">
                <a16:creationId xmlns:a16="http://schemas.microsoft.com/office/drawing/2014/main" xmlns="" id="{3BE334FA-A5C2-453E-A308-5DC7AC6A98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7784" y="2631492"/>
            <a:ext cx="1291019" cy="1291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75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100000" l="0" r="99558"/>
                    </a14:imgEffect>
                  </a14:imgLayer>
                </a14:imgProps>
              </a:ext>
            </a:extLst>
          </a:blip>
          <a:srcRect t="13466"/>
          <a:stretch/>
        </p:blipFill>
        <p:spPr>
          <a:xfrm>
            <a:off x="320040" y="0"/>
            <a:ext cx="850392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75A4AEB-4FEA-4133-8BE3-76A20B95EA5D}"/>
              </a:ext>
            </a:extLst>
          </p:cNvPr>
          <p:cNvSpPr txBox="1"/>
          <p:nvPr/>
        </p:nvSpPr>
        <p:spPr>
          <a:xfrm>
            <a:off x="854964" y="114854"/>
            <a:ext cx="743407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2600" b="1">
                <a:solidFill>
                  <a:schemeClr val="accent4">
                    <a:lumMod val="50000"/>
                  </a:schemeClr>
                </a:solidFill>
                <a:effectLst/>
                <a:latin typeface="Droid Sans"/>
                <a:ea typeface="Droid Sans"/>
                <a:cs typeface="Droid Sans"/>
              </a:defRPr>
            </a:lvl1pPr>
          </a:lstStyle>
          <a:p>
            <a:r>
              <a:rPr lang="es-ES" dirty="0"/>
              <a:t>¿Cómo es el proceso de escucha?</a:t>
            </a:r>
            <a:endParaRPr lang="es-AR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AFC3DFD9-8A41-4AE2-99B3-F13B73EFB968}"/>
              </a:ext>
            </a:extLst>
          </p:cNvPr>
          <p:cNvSpPr txBox="1"/>
          <p:nvPr/>
        </p:nvSpPr>
        <p:spPr>
          <a:xfrm>
            <a:off x="146304" y="659928"/>
            <a:ext cx="47365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tx1"/>
                </a:solidFill>
                <a:latin typeface="Droid Sans"/>
              </a:rPr>
              <a:t>TODOS</a:t>
            </a:r>
            <a:endParaRPr lang="es-AR" sz="2000" b="1" dirty="0">
              <a:solidFill>
                <a:schemeClr val="tx1"/>
              </a:solidFill>
              <a:latin typeface="Droid Sans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C1967A5C-0946-4A98-BD4A-DCD59D0222C0}"/>
              </a:ext>
            </a:extLst>
          </p:cNvPr>
          <p:cNvSpPr txBox="1"/>
          <p:nvPr/>
        </p:nvSpPr>
        <p:spPr>
          <a:xfrm>
            <a:off x="2008632" y="677774"/>
            <a:ext cx="31394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tx1"/>
                </a:solidFill>
                <a:latin typeface="Droid Sans"/>
              </a:rPr>
              <a:t>Fase preparatoria</a:t>
            </a:r>
            <a:endParaRPr lang="es-AR" sz="2000" b="1" dirty="0">
              <a:solidFill>
                <a:schemeClr val="tx1"/>
              </a:solidFill>
              <a:latin typeface="Droid Sans"/>
            </a:endParaRPr>
          </a:p>
        </p:txBody>
      </p:sp>
      <p:sp>
        <p:nvSpPr>
          <p:cNvPr id="8" name="Flecha: a la derecha 7">
            <a:extLst>
              <a:ext uri="{FF2B5EF4-FFF2-40B4-BE49-F238E27FC236}">
                <a16:creationId xmlns:a16="http://schemas.microsoft.com/office/drawing/2014/main" xmlns="" id="{39416B9D-0E6C-4934-A776-DAFB972629D9}"/>
              </a:ext>
            </a:extLst>
          </p:cNvPr>
          <p:cNvSpPr/>
          <p:nvPr/>
        </p:nvSpPr>
        <p:spPr>
          <a:xfrm>
            <a:off x="1322070" y="755830"/>
            <a:ext cx="612648" cy="21031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A40C4237-1E03-4B01-8529-73462CFD8264}"/>
              </a:ext>
            </a:extLst>
          </p:cNvPr>
          <p:cNvSpPr txBox="1"/>
          <p:nvPr/>
        </p:nvSpPr>
        <p:spPr>
          <a:xfrm>
            <a:off x="146304" y="1315844"/>
            <a:ext cx="28163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tx1"/>
                </a:solidFill>
                <a:latin typeface="Droid Sans"/>
              </a:rPr>
              <a:t>ALGUNOS</a:t>
            </a:r>
            <a:endParaRPr lang="es-AR" sz="2000" b="1" dirty="0">
              <a:solidFill>
                <a:schemeClr val="tx1"/>
              </a:solidFill>
              <a:latin typeface="Droid Sans"/>
            </a:endParaRPr>
          </a:p>
        </p:txBody>
      </p:sp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xmlns="" id="{BB8AF81B-074F-4871-8BF9-3AC3EF05E29C}"/>
              </a:ext>
            </a:extLst>
          </p:cNvPr>
          <p:cNvSpPr/>
          <p:nvPr/>
        </p:nvSpPr>
        <p:spPr>
          <a:xfrm>
            <a:off x="1536192" y="1410965"/>
            <a:ext cx="612648" cy="21031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5E56093D-ECFA-4327-9A32-DC3DFD29C94D}"/>
              </a:ext>
            </a:extLst>
          </p:cNvPr>
          <p:cNvSpPr txBox="1"/>
          <p:nvPr/>
        </p:nvSpPr>
        <p:spPr>
          <a:xfrm>
            <a:off x="2148840" y="1297998"/>
            <a:ext cx="60266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tx1"/>
                </a:solidFill>
                <a:latin typeface="Droid Sans"/>
              </a:rPr>
              <a:t>Fase celebrativa</a:t>
            </a:r>
            <a:endParaRPr lang="es-AR" sz="2000" b="1" dirty="0">
              <a:solidFill>
                <a:schemeClr val="tx1"/>
              </a:solidFill>
              <a:latin typeface="Droid Sans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E4DAC26F-3C0F-4E69-B7D9-9C1C823BE3E7}"/>
              </a:ext>
            </a:extLst>
          </p:cNvPr>
          <p:cNvSpPr txBox="1"/>
          <p:nvPr/>
        </p:nvSpPr>
        <p:spPr>
          <a:xfrm>
            <a:off x="146304" y="1953914"/>
            <a:ext cx="47365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tx1"/>
                </a:solidFill>
                <a:latin typeface="Droid Sans"/>
              </a:rPr>
              <a:t>UNO</a:t>
            </a:r>
            <a:endParaRPr lang="es-AR" sz="2000" b="1" dirty="0">
              <a:solidFill>
                <a:schemeClr val="tx1"/>
              </a:solidFill>
              <a:latin typeface="Droid Sans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314F6242-32E9-47AE-89F5-D95462A1B80B}"/>
              </a:ext>
            </a:extLst>
          </p:cNvPr>
          <p:cNvSpPr txBox="1"/>
          <p:nvPr/>
        </p:nvSpPr>
        <p:spPr>
          <a:xfrm>
            <a:off x="2008632" y="1971760"/>
            <a:ext cx="31394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tx1"/>
                </a:solidFill>
                <a:latin typeface="Droid Sans"/>
              </a:rPr>
              <a:t>Fase de actuación</a:t>
            </a:r>
            <a:endParaRPr lang="es-AR" sz="2000" b="1" dirty="0">
              <a:solidFill>
                <a:schemeClr val="tx1"/>
              </a:solidFill>
              <a:latin typeface="Droid Sans"/>
            </a:endParaRPr>
          </a:p>
        </p:txBody>
      </p:sp>
      <p:sp>
        <p:nvSpPr>
          <p:cNvPr id="17" name="Flecha: a la derecha 16">
            <a:extLst>
              <a:ext uri="{FF2B5EF4-FFF2-40B4-BE49-F238E27FC236}">
                <a16:creationId xmlns:a16="http://schemas.microsoft.com/office/drawing/2014/main" xmlns="" id="{9BA20AEF-4E79-4C34-8393-7A8FD840B1E2}"/>
              </a:ext>
            </a:extLst>
          </p:cNvPr>
          <p:cNvSpPr/>
          <p:nvPr/>
        </p:nvSpPr>
        <p:spPr>
          <a:xfrm>
            <a:off x="1322070" y="2049816"/>
            <a:ext cx="612648" cy="21031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xmlns="" id="{C21CADE4-F0B1-43C1-AC56-DCCCC609F4A0}"/>
              </a:ext>
            </a:extLst>
          </p:cNvPr>
          <p:cNvSpPr txBox="1"/>
          <p:nvPr/>
        </p:nvSpPr>
        <p:spPr>
          <a:xfrm>
            <a:off x="2251710" y="2436536"/>
            <a:ext cx="464058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 sz="2600" b="1">
                <a:solidFill>
                  <a:schemeClr val="accent4">
                    <a:lumMod val="50000"/>
                  </a:schemeClr>
                </a:solidFill>
                <a:effectLst/>
                <a:latin typeface="Droid Sans"/>
                <a:ea typeface="Droid Sans"/>
                <a:cs typeface="Droid Sans"/>
              </a:defRPr>
            </a:lvl1pPr>
          </a:lstStyle>
          <a:p>
            <a:r>
              <a:rPr lang="es-ES" dirty="0"/>
              <a:t>¿Cuáles son las fases?</a:t>
            </a:r>
            <a:endParaRPr lang="es-AR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xmlns="" id="{F5849C67-3D2D-426A-B1EF-8CF32D92B88C}"/>
              </a:ext>
            </a:extLst>
          </p:cNvPr>
          <p:cNvSpPr txBox="1"/>
          <p:nvPr/>
        </p:nvSpPr>
        <p:spPr>
          <a:xfrm>
            <a:off x="242316" y="3092452"/>
            <a:ext cx="883767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>
              <a:defRPr sz="2000" b="1">
                <a:solidFill>
                  <a:schemeClr val="tx1"/>
                </a:solidFill>
                <a:latin typeface="Droid Sans"/>
              </a:defRPr>
            </a:lvl1pPr>
          </a:lstStyle>
          <a:p>
            <a:r>
              <a:rPr lang="es-ES" dirty="0"/>
              <a:t>1. Encuentros en la propia diócesis </a:t>
            </a:r>
            <a:r>
              <a:rPr lang="es-ES" sz="1800" b="0" dirty="0">
                <a:solidFill>
                  <a:srgbClr val="002060"/>
                </a:solidFill>
              </a:rPr>
              <a:t>(febrero, marzo y abril de 2022)</a:t>
            </a:r>
            <a:endParaRPr lang="es-AR" sz="1800" b="0" dirty="0">
              <a:solidFill>
                <a:srgbClr val="002060"/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xmlns="" id="{43ACAF58-06C2-4EEC-849E-004EE14BFFAF}"/>
              </a:ext>
            </a:extLst>
          </p:cNvPr>
          <p:cNvSpPr txBox="1"/>
          <p:nvPr/>
        </p:nvSpPr>
        <p:spPr>
          <a:xfrm>
            <a:off x="242316" y="3604954"/>
            <a:ext cx="781354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>
              <a:defRPr sz="2000" b="1">
                <a:solidFill>
                  <a:schemeClr val="tx1"/>
                </a:solidFill>
                <a:latin typeface="Droid Sans"/>
              </a:defRPr>
            </a:lvl1pPr>
          </a:lstStyle>
          <a:p>
            <a:r>
              <a:rPr lang="es-ES" dirty="0"/>
              <a:t>2. Conclusiones a la Conferencia Episcopal </a:t>
            </a:r>
            <a:r>
              <a:rPr lang="es-ES" sz="1800" b="0" dirty="0">
                <a:solidFill>
                  <a:srgbClr val="002060"/>
                </a:solidFill>
              </a:rPr>
              <a:t>(mayo de 2022)</a:t>
            </a:r>
            <a:endParaRPr lang="es-AR" sz="1800" b="0" dirty="0">
              <a:solidFill>
                <a:srgbClr val="002060"/>
              </a:solidFill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4D080EE3-5552-40D4-85D3-84F44B7E7CF1}"/>
              </a:ext>
            </a:extLst>
          </p:cNvPr>
          <p:cNvSpPr txBox="1"/>
          <p:nvPr/>
        </p:nvSpPr>
        <p:spPr>
          <a:xfrm>
            <a:off x="248412" y="4086538"/>
            <a:ext cx="81640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>
              <a:defRPr sz="2000" b="1">
                <a:solidFill>
                  <a:schemeClr val="tx1"/>
                </a:solidFill>
                <a:latin typeface="Droid Sans"/>
              </a:defRPr>
            </a:lvl1pPr>
          </a:lstStyle>
          <a:p>
            <a:r>
              <a:rPr lang="es-ES" dirty="0"/>
              <a:t>3. Asambleas Regionales / Continentales </a:t>
            </a:r>
            <a:r>
              <a:rPr lang="es-ES" sz="1800" b="0" dirty="0">
                <a:solidFill>
                  <a:srgbClr val="002060"/>
                </a:solidFill>
              </a:rPr>
              <a:t>(antes de marzo 2023)</a:t>
            </a:r>
            <a:endParaRPr lang="es-AR" sz="1800" b="0" dirty="0">
              <a:solidFill>
                <a:srgbClr val="002060"/>
              </a:solidFill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xmlns="" id="{95581450-AE1F-44D1-9FB5-B0D58BB96FF6}"/>
              </a:ext>
            </a:extLst>
          </p:cNvPr>
          <p:cNvSpPr txBox="1"/>
          <p:nvPr/>
        </p:nvSpPr>
        <p:spPr>
          <a:xfrm>
            <a:off x="249174" y="4568122"/>
            <a:ext cx="54269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>
              <a:defRPr sz="2000" b="1">
                <a:solidFill>
                  <a:schemeClr val="tx1"/>
                </a:solidFill>
                <a:latin typeface="Droid Sans"/>
              </a:defRPr>
            </a:lvl1pPr>
          </a:lstStyle>
          <a:p>
            <a:r>
              <a:rPr lang="es-ES" dirty="0"/>
              <a:t>4. Sínodo en Roma </a:t>
            </a:r>
            <a:r>
              <a:rPr lang="es-ES" sz="1800" b="0" dirty="0">
                <a:solidFill>
                  <a:srgbClr val="002060"/>
                </a:solidFill>
              </a:rPr>
              <a:t>(octubre de 2023)</a:t>
            </a:r>
            <a:endParaRPr lang="es-AR" sz="1800" b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84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 animBg="1"/>
      <p:bldP spid="9" grpId="0"/>
      <p:bldP spid="10" grpId="0" animBg="1"/>
      <p:bldP spid="11" grpId="0"/>
      <p:bldP spid="13" grpId="0"/>
      <p:bldP spid="16" grpId="0"/>
      <p:bldP spid="17" grpId="0" animBg="1"/>
      <p:bldP spid="18" grpId="0"/>
      <p:bldP spid="19" grpId="0"/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100000" l="0" r="99558"/>
                    </a14:imgEffect>
                  </a14:imgLayer>
                </a14:imgProps>
              </a:ext>
            </a:extLst>
          </a:blip>
          <a:srcRect t="13466"/>
          <a:stretch/>
        </p:blipFill>
        <p:spPr>
          <a:xfrm>
            <a:off x="320040" y="0"/>
            <a:ext cx="850392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75A4AEB-4FEA-4133-8BE3-76A20B95EA5D}"/>
              </a:ext>
            </a:extLst>
          </p:cNvPr>
          <p:cNvSpPr txBox="1"/>
          <p:nvPr/>
        </p:nvSpPr>
        <p:spPr>
          <a:xfrm>
            <a:off x="854964" y="114854"/>
            <a:ext cx="743407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2600" b="1">
                <a:solidFill>
                  <a:schemeClr val="accent4">
                    <a:lumMod val="50000"/>
                  </a:schemeClr>
                </a:solidFill>
                <a:effectLst/>
                <a:latin typeface="Droid Sans"/>
                <a:ea typeface="Droid Sans"/>
                <a:cs typeface="Droid Sans"/>
              </a:defRPr>
            </a:lvl1pPr>
          </a:lstStyle>
          <a:p>
            <a:r>
              <a:rPr lang="es-ES" dirty="0"/>
              <a:t>¿Cuáles son las dimensiones del tema? </a:t>
            </a:r>
            <a:endParaRPr lang="es-AR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AFC3DFD9-8A41-4AE2-99B3-F13B73EFB968}"/>
              </a:ext>
            </a:extLst>
          </p:cNvPr>
          <p:cNvSpPr txBox="1"/>
          <p:nvPr/>
        </p:nvSpPr>
        <p:spPr>
          <a:xfrm>
            <a:off x="146304" y="870240"/>
            <a:ext cx="47365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tx1"/>
                </a:solidFill>
                <a:latin typeface="Droid Sans"/>
              </a:rPr>
              <a:t>Pilares de una Iglesia Sinodal</a:t>
            </a:r>
            <a:endParaRPr lang="es-AR" sz="2000" b="1" dirty="0">
              <a:solidFill>
                <a:schemeClr val="tx1"/>
              </a:solidFill>
              <a:latin typeface="Droid Sans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C1967A5C-0946-4A98-BD4A-DCD59D0222C0}"/>
              </a:ext>
            </a:extLst>
          </p:cNvPr>
          <p:cNvSpPr txBox="1"/>
          <p:nvPr/>
        </p:nvSpPr>
        <p:spPr>
          <a:xfrm>
            <a:off x="4429887" y="923099"/>
            <a:ext cx="31394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tx1"/>
                </a:solidFill>
                <a:latin typeface="Droid Sans"/>
              </a:rPr>
              <a:t>Interrelacionadas</a:t>
            </a:r>
            <a:endParaRPr lang="es-AR" sz="2000" b="1" dirty="0">
              <a:solidFill>
                <a:schemeClr val="tx1"/>
              </a:solidFill>
              <a:latin typeface="Droid Sans"/>
            </a:endParaRPr>
          </a:p>
        </p:txBody>
      </p:sp>
      <p:sp>
        <p:nvSpPr>
          <p:cNvPr id="8" name="Flecha: a la derecha 7">
            <a:extLst>
              <a:ext uri="{FF2B5EF4-FFF2-40B4-BE49-F238E27FC236}">
                <a16:creationId xmlns:a16="http://schemas.microsoft.com/office/drawing/2014/main" xmlns="" id="{39416B9D-0E6C-4934-A776-DAFB972629D9}"/>
              </a:ext>
            </a:extLst>
          </p:cNvPr>
          <p:cNvSpPr/>
          <p:nvPr/>
        </p:nvSpPr>
        <p:spPr>
          <a:xfrm>
            <a:off x="3813048" y="979526"/>
            <a:ext cx="612648" cy="21031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5E56093D-ECFA-4327-9A32-DC3DFD29C94D}"/>
              </a:ext>
            </a:extLst>
          </p:cNvPr>
          <p:cNvSpPr txBox="1"/>
          <p:nvPr/>
        </p:nvSpPr>
        <p:spPr>
          <a:xfrm>
            <a:off x="4425696" y="1431603"/>
            <a:ext cx="19392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tx1"/>
                </a:solidFill>
                <a:latin typeface="Droid Sans"/>
              </a:rPr>
              <a:t>No jerárquicas</a:t>
            </a:r>
            <a:endParaRPr lang="es-AR" sz="2000" b="1" dirty="0">
              <a:solidFill>
                <a:schemeClr val="tx1"/>
              </a:solidFill>
              <a:latin typeface="Droid Sans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02185C5A-8AEB-4DFA-9CF6-AF140B722BDB}"/>
              </a:ext>
            </a:extLst>
          </p:cNvPr>
          <p:cNvSpPr txBox="1"/>
          <p:nvPr/>
        </p:nvSpPr>
        <p:spPr>
          <a:xfrm>
            <a:off x="2473453" y="2108507"/>
            <a:ext cx="384391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>
              <a:defRPr sz="2000" b="1">
                <a:solidFill>
                  <a:schemeClr val="tx1"/>
                </a:solidFill>
                <a:latin typeface="Droid Sans"/>
              </a:defRPr>
            </a:lvl1pPr>
          </a:lstStyle>
          <a:p>
            <a:r>
              <a:rPr lang="es-AR" dirty="0"/>
              <a:t>Reunidos en una misma fe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8C59DF15-2C14-414F-9D8A-EC83A07817A9}"/>
              </a:ext>
            </a:extLst>
          </p:cNvPr>
          <p:cNvSpPr txBox="1"/>
          <p:nvPr/>
        </p:nvSpPr>
        <p:spPr>
          <a:xfrm>
            <a:off x="146304" y="1956370"/>
            <a:ext cx="2583180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3000" b="1" dirty="0">
                <a:solidFill>
                  <a:srgbClr val="741B47"/>
                </a:solidFill>
                <a:latin typeface="Droid Sans"/>
                <a:ea typeface="Droid Sans"/>
                <a:cs typeface="Droid Sans"/>
              </a:rPr>
              <a:t>Comunión</a:t>
            </a:r>
            <a:r>
              <a:rPr lang="es-ES" sz="3500" b="1" dirty="0">
                <a:solidFill>
                  <a:srgbClr val="741B47"/>
                </a:solidFill>
                <a:latin typeface="Droid Sans"/>
                <a:ea typeface="Droid Sans"/>
                <a:cs typeface="Droid Sans"/>
              </a:rPr>
              <a:t>:</a:t>
            </a:r>
            <a:endParaRPr lang="es-AR" sz="3500" b="1" dirty="0">
              <a:solidFill>
                <a:srgbClr val="A22A86"/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xmlns="" id="{7473D389-7832-426E-8F6D-365737CDCF65}"/>
              </a:ext>
            </a:extLst>
          </p:cNvPr>
          <p:cNvSpPr txBox="1"/>
          <p:nvPr/>
        </p:nvSpPr>
        <p:spPr>
          <a:xfrm>
            <a:off x="2729484" y="2641988"/>
            <a:ext cx="626821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>
              <a:defRPr sz="2000" b="1">
                <a:solidFill>
                  <a:schemeClr val="tx1"/>
                </a:solidFill>
                <a:latin typeface="Droid Sans"/>
              </a:defRPr>
            </a:lvl1pPr>
          </a:lstStyle>
          <a:p>
            <a:r>
              <a:rPr lang="es-ES" dirty="0"/>
              <a:t>Todos los que pertenecen al Pueblo de Dios -laicos, consagrados y ordenados- para que se comprometan en el ejercicio de la escucha profunda y respetuosa de los demás.</a:t>
            </a:r>
            <a:endParaRPr lang="es-AR" sz="2300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xmlns="" id="{BEFDD429-60E9-4842-B1EB-1C71D3A8CAB5}"/>
              </a:ext>
            </a:extLst>
          </p:cNvPr>
          <p:cNvSpPr txBox="1"/>
          <p:nvPr/>
        </p:nvSpPr>
        <p:spPr>
          <a:xfrm>
            <a:off x="142873" y="2903416"/>
            <a:ext cx="2717293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3000" b="1" dirty="0">
                <a:solidFill>
                  <a:srgbClr val="741B47"/>
                </a:solidFill>
                <a:latin typeface="Droid Sans"/>
                <a:ea typeface="Droid Sans"/>
                <a:cs typeface="Droid Sans"/>
              </a:rPr>
              <a:t>Participación</a:t>
            </a:r>
            <a:r>
              <a:rPr lang="es-ES" sz="3500" b="1" dirty="0">
                <a:solidFill>
                  <a:srgbClr val="741B47"/>
                </a:solidFill>
                <a:latin typeface="Droid Sans"/>
                <a:ea typeface="Droid Sans"/>
                <a:cs typeface="Droid Sans"/>
              </a:rPr>
              <a:t>:</a:t>
            </a:r>
            <a:endParaRPr lang="es-AR" sz="3500" b="1" dirty="0">
              <a:solidFill>
                <a:srgbClr val="A22A86"/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xmlns="" id="{7AD01C82-FD4D-4831-A9CF-E59FD2D75B74}"/>
              </a:ext>
            </a:extLst>
          </p:cNvPr>
          <p:cNvSpPr txBox="1"/>
          <p:nvPr/>
        </p:nvSpPr>
        <p:spPr>
          <a:xfrm>
            <a:off x="1609344" y="4144092"/>
            <a:ext cx="738835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>
              <a:defRPr sz="2000" b="1">
                <a:solidFill>
                  <a:schemeClr val="tx1"/>
                </a:solidFill>
                <a:latin typeface="Droid Sans"/>
              </a:defRPr>
            </a:lvl1pPr>
          </a:lstStyle>
          <a:p>
            <a:r>
              <a:rPr lang="es-ES" dirty="0"/>
              <a:t>Permitir a la Iglesia que pueda testimoniar mejor el Evangelio, especialmente a quienes viven en las periferias.</a:t>
            </a:r>
            <a:endParaRPr lang="es-AR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xmlns="" id="{3260C692-07D1-4737-ABBA-45BA118C80DD}"/>
              </a:ext>
            </a:extLst>
          </p:cNvPr>
          <p:cNvSpPr txBox="1"/>
          <p:nvPr/>
        </p:nvSpPr>
        <p:spPr>
          <a:xfrm>
            <a:off x="146304" y="3991955"/>
            <a:ext cx="159105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3000" b="1" dirty="0">
                <a:solidFill>
                  <a:srgbClr val="741B47"/>
                </a:solidFill>
                <a:latin typeface="Droid Sans"/>
                <a:ea typeface="Droid Sans"/>
                <a:cs typeface="Droid Sans"/>
              </a:rPr>
              <a:t>Misión</a:t>
            </a:r>
            <a:r>
              <a:rPr lang="es-ES" sz="3500" b="1" dirty="0">
                <a:solidFill>
                  <a:srgbClr val="741B47"/>
                </a:solidFill>
                <a:latin typeface="Droid Sans"/>
                <a:ea typeface="Droid Sans"/>
                <a:cs typeface="Droid Sans"/>
              </a:rPr>
              <a:t>:</a:t>
            </a:r>
            <a:endParaRPr lang="es-AR" sz="3500" b="1" dirty="0">
              <a:solidFill>
                <a:srgbClr val="A22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087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 animBg="1"/>
      <p:bldP spid="11" grpId="0"/>
      <p:bldP spid="14" grpId="0"/>
      <p:bldP spid="15" grpId="0"/>
      <p:bldP spid="17" grpId="0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157</TotalTime>
  <Words>818</Words>
  <Application>Microsoft Office PowerPoint</Application>
  <PresentationFormat>Presentación en pantalla (4:3)</PresentationFormat>
  <Paragraphs>106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Simple Light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JaPal</dc:creator>
  <cp:lastModifiedBy>Luffi</cp:lastModifiedBy>
  <cp:revision>13</cp:revision>
  <dcterms:modified xsi:type="dcterms:W3CDTF">2022-02-15T12:40:31Z</dcterms:modified>
</cp:coreProperties>
</file>